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24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45C2-6D91-40D3-9799-51297D729FA6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DC48-9585-47AC-BF72-BC70601480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5/Four_stroke_cycle_intake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upload.wikimedia.org/wikipedia/commons/7/7b/Four_stroke_cycle_compression.png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://upload.wikimedia.org/wikipedia/commons/c/ce/Four_stroke_cycle_spark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b/b1/Four_stroke_cycle_exhaust.png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upload.wikimedia.org/wikipedia/commons/c/cb/Four_stroke_cycle_power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ma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"/>
            <a:ext cx="1143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Sanjoy Kumar Banik\Desktop\1200px-Mujib_100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0"/>
            <a:ext cx="1327440" cy="1143000"/>
          </a:xfrm>
          <a:prstGeom prst="rect">
            <a:avLst/>
          </a:prstGeom>
          <a:noFill/>
        </p:spPr>
      </p:pic>
      <p:sp>
        <p:nvSpPr>
          <p:cNvPr id="5" name="Flowchart: Alternate Process 4"/>
          <p:cNvSpPr/>
          <p:nvPr/>
        </p:nvSpPr>
        <p:spPr>
          <a:xfrm>
            <a:off x="152400" y="1143000"/>
            <a:ext cx="8839200" cy="1219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7177" tIns="38589" rIns="77177" bIns="38589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BANGLADESH TECHNICAL EDUCATION BOARD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DIPLOMA IN ENGINEERING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POWER TECHNOLOGY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4 </a:t>
            </a:r>
            <a:r>
              <a:rPr lang="en-US" sz="2000" b="1" dirty="0" err="1" smtClean="0">
                <a:solidFill>
                  <a:schemeClr val="accent1"/>
                </a:solidFill>
              </a:rPr>
              <a:t>th</a:t>
            </a:r>
            <a:r>
              <a:rPr lang="en-US" sz="2000" b="1" dirty="0" smtClean="0">
                <a:solidFill>
                  <a:schemeClr val="accent1"/>
                </a:solidFill>
              </a:rPr>
              <a:t> semester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20191111_Osram_LP_CCB_01_Header_Home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276600" y="3026631"/>
            <a:ext cx="5715000" cy="177396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grpSp>
        <p:nvGrpSpPr>
          <p:cNvPr id="3" name="Group 18"/>
          <p:cNvGrpSpPr/>
          <p:nvPr/>
        </p:nvGrpSpPr>
        <p:grpSpPr>
          <a:xfrm>
            <a:off x="152400" y="5029200"/>
            <a:ext cx="3196809" cy="1108053"/>
            <a:chOff x="307152" y="5383238"/>
            <a:chExt cx="3196809" cy="1108053"/>
          </a:xfrm>
        </p:grpSpPr>
        <p:sp>
          <p:nvSpPr>
            <p:cNvPr id="15" name="Flowchart: Decision 14"/>
            <p:cNvSpPr/>
            <p:nvPr/>
          </p:nvSpPr>
          <p:spPr>
            <a:xfrm rot="1012717">
              <a:off x="307152" y="5383238"/>
              <a:ext cx="3196809" cy="1108053"/>
            </a:xfrm>
            <a:prstGeom prst="flowChartDecisi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n-US" sz="3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10168" y="5698218"/>
              <a:ext cx="16353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 smtClean="0"/>
                <a:t>Lesson </a:t>
              </a:r>
              <a:r>
                <a:rPr lang="en-US" sz="2800" b="1" dirty="0" smtClean="0"/>
                <a:t>03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28600" y="2530251"/>
            <a:ext cx="6477000" cy="508819"/>
          </a:xfrm>
          <a:prstGeom prst="rect">
            <a:avLst/>
          </a:prstGeom>
          <a:ln>
            <a:noFill/>
          </a:ln>
        </p:spPr>
        <p:txBody>
          <a:bodyPr wrap="square" lIns="77177" tIns="38589" rIns="77177" bIns="38589">
            <a:spAutoFit/>
          </a:bodyPr>
          <a:lstStyle/>
          <a:p>
            <a:r>
              <a:rPr lang="en-US" sz="2800" b="1" dirty="0" smtClean="0"/>
              <a:t>Subject:</a:t>
            </a:r>
            <a:r>
              <a:rPr lang="bn-BD" sz="2800" b="1" dirty="0" smtClean="0"/>
              <a:t> 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 Engine Details 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27141</a:t>
            </a:r>
            <a:r>
              <a:rPr lang="bn-BD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endParaRPr 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977581"/>
            <a:ext cx="5638800" cy="1432149"/>
          </a:xfrm>
          <a:prstGeom prst="rect">
            <a:avLst/>
          </a:prstGeom>
          <a:noFill/>
        </p:spPr>
        <p:txBody>
          <a:bodyPr wrap="square" lIns="77177" tIns="38589" rIns="77177" bIns="38589" rtlCol="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Md.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Naimur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rahman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JUNIOR INSTRUCTOR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POWER TECHNOLOGY</a:t>
            </a: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Sylhet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polytechnic institute,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stlhet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8175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two stroke -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57200" y="1371599"/>
            <a:ext cx="5334000" cy="22378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lgerian" pitchFamily="82" charset="0"/>
              </a:rPr>
              <a:t>Advantages: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solidFill>
                  <a:srgbClr val="000000"/>
                </a:solidFill>
                <a:latin typeface="Californian FB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Californian FB" pitchFamily="18" charset="0"/>
              </a:rPr>
              <a:t>ack of valves, which simplifies construction and lowers weight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fornian FB" pitchFamily="18" charset="0"/>
              </a:rPr>
              <a:t>fire once every revolution, which gives a significant power boost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fornian FB" pitchFamily="18" charset="0"/>
              </a:rPr>
              <a:t>can work in any orientation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fornian FB" pitchFamily="18" charset="0"/>
              </a:rPr>
              <a:t>good power to weight ratio</a:t>
            </a:r>
            <a:endParaRPr lang="en-US" sz="2000" dirty="0">
              <a:latin typeface="Californian FB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57200" y="3733800"/>
            <a:ext cx="5334000" cy="19300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lgerian" pitchFamily="82" charset="0"/>
              </a:rPr>
              <a:t>Drawbacks: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fornian FB" pitchFamily="18" charset="0"/>
              </a:rPr>
              <a:t>lack of a dedicated lubrication system makes the engine to wear faster.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fornian FB" pitchFamily="18" charset="0"/>
              </a:rPr>
              <a:t>necessity of oil addition into the fuel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fornian FB" pitchFamily="18" charset="0"/>
              </a:rPr>
              <a:t>low efficiency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fornian FB" pitchFamily="18" charset="0"/>
              </a:rPr>
              <a:t>produce a lot of pollution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876925" y="1219200"/>
            <a:ext cx="3114675" cy="5438775"/>
            <a:chOff x="3702" y="768"/>
            <a:chExt cx="1650" cy="3426"/>
          </a:xfrm>
        </p:grpSpPr>
        <p:pic>
          <p:nvPicPr>
            <p:cNvPr id="6" name="Picture 3" descr="2-stroke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02" y="768"/>
              <a:ext cx="1650" cy="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714" y="3978"/>
              <a:ext cx="1638" cy="21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8175" y="228600"/>
            <a:ext cx="7772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Internal Combustion Engines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 – four stroke -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33400" y="1752600"/>
            <a:ext cx="2744787" cy="3962400"/>
            <a:chOff x="335" y="864"/>
            <a:chExt cx="1585" cy="2414"/>
          </a:xfrm>
        </p:grpSpPr>
        <p:pic>
          <p:nvPicPr>
            <p:cNvPr id="4" name="Picture 20" descr="Four_stroke_cycle_st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" y="864"/>
              <a:ext cx="1585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5"/>
            <p:cNvSpPr txBox="1">
              <a:spLocks noChangeArrowheads="1"/>
            </p:cNvSpPr>
            <p:nvPr/>
          </p:nvSpPr>
          <p:spPr bwMode="auto">
            <a:xfrm>
              <a:off x="482" y="3072"/>
              <a:ext cx="1298" cy="2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2000">
                  <a:latin typeface="Comic Sans MS" pitchFamily="66" charset="0"/>
                </a:rPr>
                <a:t>starting position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276600" y="1447800"/>
            <a:ext cx="2886075" cy="5162397"/>
            <a:chOff x="2070" y="865"/>
            <a:chExt cx="1585" cy="3226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270" y="3539"/>
              <a:ext cx="1247" cy="5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Comic Sans MS" pitchFamily="66" charset="0"/>
                </a:rPr>
                <a:t>a. piston starts moving down</a:t>
              </a:r>
            </a:p>
            <a:p>
              <a:r>
                <a:rPr lang="en-GB" sz="1400" dirty="0">
                  <a:solidFill>
                    <a:srgbClr val="000000"/>
                  </a:solidFill>
                  <a:latin typeface="Comic Sans MS" pitchFamily="66" charset="0"/>
                </a:rPr>
                <a:t>b. intake valve opens</a:t>
              </a:r>
            </a:p>
            <a:p>
              <a:r>
                <a:rPr lang="en-GB" sz="1400" dirty="0">
                  <a:solidFill>
                    <a:srgbClr val="000000"/>
                  </a:solidFill>
                  <a:latin typeface="Comic Sans MS" pitchFamily="66" charset="0"/>
                </a:rPr>
                <a:t>c. air-fuel mixture gets in</a:t>
              </a:r>
            </a:p>
          </p:txBody>
        </p:sp>
        <p:pic>
          <p:nvPicPr>
            <p:cNvPr id="8" name="Picture 22" descr="Image:Four stroke cycle intake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0" y="865"/>
              <a:ext cx="1585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2531" y="3071"/>
              <a:ext cx="688" cy="2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2000">
                  <a:latin typeface="Comic Sans MS" pitchFamily="66" charset="0"/>
                </a:rPr>
                <a:t>1. intake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6019800" y="1524000"/>
            <a:ext cx="2516187" cy="5181601"/>
            <a:chOff x="3805" y="864"/>
            <a:chExt cx="1585" cy="3225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076" y="3539"/>
              <a:ext cx="1247" cy="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en-GB" sz="1400" dirty="0">
                  <a:solidFill>
                    <a:srgbClr val="000000"/>
                  </a:solidFill>
                  <a:latin typeface="Comic Sans MS" pitchFamily="66" charset="0"/>
                </a:rPr>
                <a:t>a. piston moves up</a:t>
              </a:r>
            </a:p>
            <a:p>
              <a:r>
                <a:rPr lang="en-GB" sz="1400" dirty="0">
                  <a:solidFill>
                    <a:srgbClr val="000000"/>
                  </a:solidFill>
                  <a:latin typeface="Comic Sans MS" pitchFamily="66" charset="0"/>
                </a:rPr>
                <a:t>b. both valves closed</a:t>
              </a:r>
            </a:p>
            <a:p>
              <a:r>
                <a:rPr lang="en-GB" sz="1400" dirty="0">
                  <a:solidFill>
                    <a:srgbClr val="000000"/>
                  </a:solidFill>
                  <a:latin typeface="Comic Sans MS" pitchFamily="66" charset="0"/>
                </a:rPr>
                <a:t>c. air-fuel mixture gets compressed</a:t>
              </a:r>
            </a:p>
          </p:txBody>
        </p:sp>
        <p:pic>
          <p:nvPicPr>
            <p:cNvPr id="12" name="Picture 24" descr="Image:Four stroke cycle compression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5" y="864"/>
              <a:ext cx="1585" cy="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4037" y="3071"/>
              <a:ext cx="1164" cy="2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2000" dirty="0">
                  <a:latin typeface="Comic Sans MS" pitchFamily="66" charset="0"/>
                </a:rPr>
                <a:t>2. compression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228600"/>
            <a:ext cx="7772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Internal Combustion Engines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 – four stroke -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38175" y="1536700"/>
            <a:ext cx="2493963" cy="3829050"/>
            <a:chOff x="402" y="968"/>
            <a:chExt cx="1571" cy="2412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812" y="3174"/>
              <a:ext cx="615" cy="2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2000">
                  <a:latin typeface="Comic Sans MS" pitchFamily="66" charset="0"/>
                </a:rPr>
                <a:t>ignition</a:t>
              </a:r>
            </a:p>
          </p:txBody>
        </p:sp>
        <p:pic>
          <p:nvPicPr>
            <p:cNvPr id="6" name="Picture 10" descr="Image:Four stroke cycle spark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" y="968"/>
              <a:ext cx="1571" cy="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490913" y="1536700"/>
            <a:ext cx="2493962" cy="4848225"/>
            <a:chOff x="2199" y="968"/>
            <a:chExt cx="1571" cy="3054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523" y="3606"/>
              <a:ext cx="1247" cy="4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Comic Sans MS" pitchFamily="66" charset="0"/>
                </a:rPr>
                <a:t>a. air-fuel mixture explodes driving the piston down</a:t>
              </a:r>
            </a:p>
          </p:txBody>
        </p:sp>
        <p:pic>
          <p:nvPicPr>
            <p:cNvPr id="9" name="Picture 12" descr="Image:Four stroke cycle power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9" y="968"/>
              <a:ext cx="1571" cy="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648" y="3174"/>
              <a:ext cx="698" cy="2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2000">
                  <a:latin typeface="Comic Sans MS" pitchFamily="66" charset="0"/>
                </a:rPr>
                <a:t>3. power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6343650" y="1536700"/>
            <a:ext cx="2493963" cy="5060950"/>
            <a:chOff x="3996" y="968"/>
            <a:chExt cx="1571" cy="3188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320" y="3606"/>
              <a:ext cx="1247" cy="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en-GB" sz="1400">
                  <a:solidFill>
                    <a:srgbClr val="000000"/>
                  </a:solidFill>
                  <a:latin typeface="Comic Sans MS" pitchFamily="66" charset="0"/>
                </a:rPr>
                <a:t>a. piston moves up </a:t>
              </a:r>
            </a:p>
            <a:p>
              <a:r>
                <a:rPr lang="en-GB" sz="1400">
                  <a:solidFill>
                    <a:srgbClr val="000000"/>
                  </a:solidFill>
                  <a:latin typeface="Comic Sans MS" pitchFamily="66" charset="0"/>
                </a:rPr>
                <a:t>b. exhaust valve opens c. exhaust leaves the cylinder</a:t>
              </a:r>
            </a:p>
          </p:txBody>
        </p:sp>
        <p:pic>
          <p:nvPicPr>
            <p:cNvPr id="13" name="Picture 14" descr="Image:Four stroke cycle exhaust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6" y="968"/>
              <a:ext cx="1571" cy="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4436" y="3174"/>
              <a:ext cx="846" cy="2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2000">
                  <a:latin typeface="Comic Sans MS" pitchFamily="66" charset="0"/>
                </a:rPr>
                <a:t>4. exhaust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228600"/>
            <a:ext cx="7772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Internal Combustion Engines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 – four stroke -</a:t>
            </a:r>
          </a:p>
        </p:txBody>
      </p:sp>
      <p:pic>
        <p:nvPicPr>
          <p:cNvPr id="4" name="Picture 7" descr="4-Stroke-Eng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608138"/>
            <a:ext cx="2084387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8000" y="1876425"/>
            <a:ext cx="5292725" cy="156069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Comic Sans MS" pitchFamily="66" charset="0"/>
              </a:rPr>
              <a:t>Advantages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dedicated lubrication system makes to engine more wear resistant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better efficiency that 2-stroke engine </a:t>
            </a:r>
          </a:p>
          <a:p>
            <a:pPr>
              <a:buFontTx/>
              <a:buChar char="•"/>
            </a:pP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no oil in the fuel – less pollution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50" y="4095750"/>
            <a:ext cx="5292725" cy="1499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4000" tIns="10800" rIns="54000" bIns="1080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Drawbacks: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complicated constriction 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should work in horizontal position due to lubrication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228600"/>
            <a:ext cx="77724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Internal Combustion Engines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 – four stroke -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9050" y="298450"/>
            <a:ext cx="1689100" cy="3113088"/>
            <a:chOff x="12" y="188"/>
            <a:chExt cx="1064" cy="1961"/>
          </a:xfrm>
        </p:grpSpPr>
        <p:pic>
          <p:nvPicPr>
            <p:cNvPr id="4" name="Picture 7" descr="G:\Dokument\Maszynoznawstwo\Maszyny\rusunki\Silniki\diesel_induction_50.jpg"/>
            <p:cNvPicPr>
              <a:picLocks noChangeAspect="1" noChangeArrowheads="1"/>
            </p:cNvPicPr>
            <p:nvPr/>
          </p:nvPicPr>
          <p:blipFill>
            <a:blip r:embed="rId2"/>
            <a:srcRect l="5157" t="8971" r="5157" b="5980"/>
            <a:stretch>
              <a:fillRect/>
            </a:stretch>
          </p:blipFill>
          <p:spPr bwMode="auto">
            <a:xfrm>
              <a:off x="12" y="188"/>
              <a:ext cx="1064" cy="1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04" y="1962"/>
              <a:ext cx="70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1800">
                  <a:latin typeface="Comic Sans MS" pitchFamily="66" charset="0"/>
                </a:rPr>
                <a:t>air intake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500188" y="638175"/>
            <a:ext cx="1692275" cy="3716338"/>
            <a:chOff x="945" y="402"/>
            <a:chExt cx="1066" cy="2341"/>
          </a:xfrm>
        </p:grpSpPr>
        <p:pic>
          <p:nvPicPr>
            <p:cNvPr id="7" name="Picture 8" descr="G:\Dokument\Maszynoznawstwo\Maszyny\rusunki\Silniki\diesel_compression_50.jpg"/>
            <p:cNvPicPr>
              <a:picLocks noChangeAspect="1" noChangeArrowheads="1"/>
            </p:cNvPicPr>
            <p:nvPr/>
          </p:nvPicPr>
          <p:blipFill>
            <a:blip r:embed="rId3"/>
            <a:srcRect l="5157" t="8971" r="5157" b="5980"/>
            <a:stretch>
              <a:fillRect/>
            </a:stretch>
          </p:blipFill>
          <p:spPr bwMode="auto">
            <a:xfrm>
              <a:off x="945" y="793"/>
              <a:ext cx="1066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1010" y="2556"/>
              <a:ext cx="886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1800">
                  <a:solidFill>
                    <a:srgbClr val="0033CC"/>
                  </a:solidFill>
                  <a:latin typeface="Comic Sans MS" pitchFamily="66" charset="0"/>
                </a:rPr>
                <a:t>compression</a:t>
              </a: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1074" y="402"/>
              <a:ext cx="462" cy="402"/>
            </a:xfrm>
            <a:custGeom>
              <a:avLst/>
              <a:gdLst>
                <a:gd name="T0" fmla="*/ 0 w 462"/>
                <a:gd name="T1" fmla="*/ 0 h 402"/>
                <a:gd name="T2" fmla="*/ 198 w 462"/>
                <a:gd name="T3" fmla="*/ 72 h 402"/>
                <a:gd name="T4" fmla="*/ 336 w 462"/>
                <a:gd name="T5" fmla="*/ 192 h 402"/>
                <a:gd name="T6" fmla="*/ 462 w 462"/>
                <a:gd name="T7" fmla="*/ 402 h 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"/>
                <a:gd name="T13" fmla="*/ 0 h 402"/>
                <a:gd name="T14" fmla="*/ 462 w 462"/>
                <a:gd name="T15" fmla="*/ 402 h 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" h="402">
                  <a:moveTo>
                    <a:pt x="0" y="0"/>
                  </a:moveTo>
                  <a:cubicBezTo>
                    <a:pt x="65" y="10"/>
                    <a:pt x="142" y="40"/>
                    <a:pt x="198" y="72"/>
                  </a:cubicBezTo>
                  <a:cubicBezTo>
                    <a:pt x="254" y="104"/>
                    <a:pt x="292" y="137"/>
                    <a:pt x="336" y="192"/>
                  </a:cubicBezTo>
                  <a:cubicBezTo>
                    <a:pt x="380" y="247"/>
                    <a:pt x="436" y="358"/>
                    <a:pt x="462" y="40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54000" tIns="10800" rIns="54000" bIns="10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013075" y="1905000"/>
            <a:ext cx="1692275" cy="3783013"/>
            <a:chOff x="1898" y="1200"/>
            <a:chExt cx="1066" cy="2383"/>
          </a:xfrm>
        </p:grpSpPr>
        <p:pic>
          <p:nvPicPr>
            <p:cNvPr id="11" name="Picture 9" descr="G:\Dokument\Maszynoznawstwo\Maszyny\rusunki\Silniki\diesel_ignition_50.jpg"/>
            <p:cNvPicPr>
              <a:picLocks noChangeAspect="1" noChangeArrowheads="1"/>
            </p:cNvPicPr>
            <p:nvPr/>
          </p:nvPicPr>
          <p:blipFill>
            <a:blip r:embed="rId4"/>
            <a:srcRect l="5157" t="8971" r="5157" b="5980"/>
            <a:stretch>
              <a:fillRect/>
            </a:stretch>
          </p:blipFill>
          <p:spPr bwMode="auto">
            <a:xfrm>
              <a:off x="1898" y="1609"/>
              <a:ext cx="1066" cy="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898" y="3396"/>
              <a:ext cx="962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  <a:latin typeface="Comic Sans MS" pitchFamily="66" charset="0"/>
                </a:rPr>
                <a:t>fuel injection</a:t>
              </a: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004" y="1200"/>
              <a:ext cx="462" cy="402"/>
            </a:xfrm>
            <a:custGeom>
              <a:avLst/>
              <a:gdLst>
                <a:gd name="T0" fmla="*/ 0 w 462"/>
                <a:gd name="T1" fmla="*/ 0 h 402"/>
                <a:gd name="T2" fmla="*/ 198 w 462"/>
                <a:gd name="T3" fmla="*/ 72 h 402"/>
                <a:gd name="T4" fmla="*/ 336 w 462"/>
                <a:gd name="T5" fmla="*/ 192 h 402"/>
                <a:gd name="T6" fmla="*/ 462 w 462"/>
                <a:gd name="T7" fmla="*/ 402 h 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"/>
                <a:gd name="T13" fmla="*/ 0 h 402"/>
                <a:gd name="T14" fmla="*/ 462 w 462"/>
                <a:gd name="T15" fmla="*/ 402 h 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" h="402">
                  <a:moveTo>
                    <a:pt x="0" y="0"/>
                  </a:moveTo>
                  <a:cubicBezTo>
                    <a:pt x="65" y="10"/>
                    <a:pt x="142" y="40"/>
                    <a:pt x="198" y="72"/>
                  </a:cubicBezTo>
                  <a:cubicBezTo>
                    <a:pt x="254" y="104"/>
                    <a:pt x="292" y="137"/>
                    <a:pt x="336" y="192"/>
                  </a:cubicBezTo>
                  <a:cubicBezTo>
                    <a:pt x="380" y="247"/>
                    <a:pt x="436" y="358"/>
                    <a:pt x="462" y="40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54000" tIns="10800" rIns="54000" bIns="10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4513263" y="2819400"/>
            <a:ext cx="1692275" cy="3840163"/>
            <a:chOff x="2843" y="1776"/>
            <a:chExt cx="1066" cy="2419"/>
          </a:xfrm>
        </p:grpSpPr>
        <p:pic>
          <p:nvPicPr>
            <p:cNvPr id="15" name="Picture 10" descr="G:\Dokument\Maszynoznawstwo\Maszyny\rusunki\Silniki\diesel_power_50.jpg"/>
            <p:cNvPicPr>
              <a:picLocks noChangeAspect="1" noChangeArrowheads="1"/>
            </p:cNvPicPr>
            <p:nvPr/>
          </p:nvPicPr>
          <p:blipFill>
            <a:blip r:embed="rId5"/>
            <a:srcRect l="5157" t="8971" r="5157" b="5980"/>
            <a:stretch>
              <a:fillRect/>
            </a:stretch>
          </p:blipFill>
          <p:spPr bwMode="auto">
            <a:xfrm>
              <a:off x="2843" y="2251"/>
              <a:ext cx="1066" cy="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72" y="4008"/>
              <a:ext cx="819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  <a:latin typeface="Comic Sans MS" pitchFamily="66" charset="0"/>
                </a:rPr>
                <a:t>combustion</a:t>
              </a: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964" y="1776"/>
              <a:ext cx="426" cy="474"/>
            </a:xfrm>
            <a:custGeom>
              <a:avLst/>
              <a:gdLst>
                <a:gd name="T0" fmla="*/ 0 w 462"/>
                <a:gd name="T1" fmla="*/ 0 h 402"/>
                <a:gd name="T2" fmla="*/ 198 w 462"/>
                <a:gd name="T3" fmla="*/ 72 h 402"/>
                <a:gd name="T4" fmla="*/ 336 w 462"/>
                <a:gd name="T5" fmla="*/ 192 h 402"/>
                <a:gd name="T6" fmla="*/ 462 w 462"/>
                <a:gd name="T7" fmla="*/ 402 h 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2"/>
                <a:gd name="T13" fmla="*/ 0 h 402"/>
                <a:gd name="T14" fmla="*/ 462 w 462"/>
                <a:gd name="T15" fmla="*/ 402 h 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2" h="402">
                  <a:moveTo>
                    <a:pt x="0" y="0"/>
                  </a:moveTo>
                  <a:cubicBezTo>
                    <a:pt x="65" y="10"/>
                    <a:pt x="142" y="40"/>
                    <a:pt x="198" y="72"/>
                  </a:cubicBezTo>
                  <a:cubicBezTo>
                    <a:pt x="254" y="104"/>
                    <a:pt x="292" y="137"/>
                    <a:pt x="336" y="192"/>
                  </a:cubicBezTo>
                  <a:cubicBezTo>
                    <a:pt x="380" y="247"/>
                    <a:pt x="436" y="358"/>
                    <a:pt x="462" y="40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lIns="54000" tIns="10800" rIns="54000" bIns="10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5381626" y="2819400"/>
            <a:ext cx="2478088" cy="3448050"/>
            <a:chOff x="3438" y="1747"/>
            <a:chExt cx="1561" cy="2172"/>
          </a:xfrm>
        </p:grpSpPr>
        <p:pic>
          <p:nvPicPr>
            <p:cNvPr id="19" name="Picture 12" descr="F:\Dokument\Maszynoznawstwo\Maszyny\rusunki\Silniki\diesel_exhaust_50.jpg"/>
            <p:cNvPicPr>
              <a:picLocks noChangeAspect="1" noChangeArrowheads="1"/>
            </p:cNvPicPr>
            <p:nvPr/>
          </p:nvPicPr>
          <p:blipFill>
            <a:blip r:embed="rId6"/>
            <a:srcRect l="5157" t="8971" r="5157" b="5980"/>
            <a:stretch>
              <a:fillRect/>
            </a:stretch>
          </p:blipFill>
          <p:spPr bwMode="auto">
            <a:xfrm>
              <a:off x="3811" y="1747"/>
              <a:ext cx="1188" cy="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076" y="3732"/>
              <a:ext cx="602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>
              <a:spAutoFit/>
            </a:bodyPr>
            <a:lstStyle/>
            <a:p>
              <a:r>
                <a:rPr lang="en-GB" sz="1800" dirty="0">
                  <a:solidFill>
                    <a:srgbClr val="33CC33"/>
                  </a:solidFill>
                  <a:latin typeface="Comic Sans MS" pitchFamily="66" charset="0"/>
                </a:rPr>
                <a:t>exhaust</a:t>
              </a: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3438" y="1860"/>
              <a:ext cx="366" cy="384"/>
            </a:xfrm>
            <a:custGeom>
              <a:avLst/>
              <a:gdLst>
                <a:gd name="T0" fmla="*/ 0 w 366"/>
                <a:gd name="T1" fmla="*/ 384 h 384"/>
                <a:gd name="T2" fmla="*/ 36 w 366"/>
                <a:gd name="T3" fmla="*/ 210 h 384"/>
                <a:gd name="T4" fmla="*/ 204 w 366"/>
                <a:gd name="T5" fmla="*/ 54 h 384"/>
                <a:gd name="T6" fmla="*/ 366 w 366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6"/>
                <a:gd name="T13" fmla="*/ 0 h 384"/>
                <a:gd name="T14" fmla="*/ 366 w 36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6" h="384">
                  <a:moveTo>
                    <a:pt x="0" y="384"/>
                  </a:moveTo>
                  <a:cubicBezTo>
                    <a:pt x="1" y="324"/>
                    <a:pt x="2" y="265"/>
                    <a:pt x="36" y="210"/>
                  </a:cubicBezTo>
                  <a:cubicBezTo>
                    <a:pt x="70" y="155"/>
                    <a:pt x="149" y="89"/>
                    <a:pt x="204" y="54"/>
                  </a:cubicBezTo>
                  <a:cubicBezTo>
                    <a:pt x="259" y="19"/>
                    <a:pt x="312" y="9"/>
                    <a:pt x="36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54000" tIns="10800" rIns="54000" bIns="10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6772275" y="423863"/>
            <a:ext cx="2295525" cy="3424237"/>
            <a:chOff x="4266" y="267"/>
            <a:chExt cx="1446" cy="2157"/>
          </a:xfrm>
        </p:grpSpPr>
        <p:pic>
          <p:nvPicPr>
            <p:cNvPr id="23" name="Picture 11" descr="F:\Dokument\Maszynoznawstwo\Maszyny\rusunki\Silniki\diesel_overlap_50.jpg"/>
            <p:cNvPicPr>
              <a:picLocks noChangeAspect="1" noChangeArrowheads="1"/>
            </p:cNvPicPr>
            <p:nvPr/>
          </p:nvPicPr>
          <p:blipFill>
            <a:blip r:embed="rId7"/>
            <a:srcRect l="5157" t="8971" r="5157" b="5980"/>
            <a:stretch>
              <a:fillRect/>
            </a:stretch>
          </p:blipFill>
          <p:spPr bwMode="auto">
            <a:xfrm>
              <a:off x="4644" y="267"/>
              <a:ext cx="1068" cy="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5042" y="2064"/>
              <a:ext cx="670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en-GB" sz="1800" dirty="0">
                  <a:solidFill>
                    <a:srgbClr val="33CC33"/>
                  </a:solidFill>
                  <a:latin typeface="Comic Sans MS" pitchFamily="66" charset="0"/>
                </a:rPr>
                <a:t>exhaust</a:t>
              </a:r>
              <a:r>
                <a:rPr lang="en-GB" sz="1800" dirty="0">
                  <a:latin typeface="Comic Sans MS" pitchFamily="66" charset="0"/>
                </a:rPr>
                <a:t> /intake</a:t>
              </a: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266" y="1362"/>
              <a:ext cx="366" cy="384"/>
            </a:xfrm>
            <a:custGeom>
              <a:avLst/>
              <a:gdLst>
                <a:gd name="T0" fmla="*/ 0 w 366"/>
                <a:gd name="T1" fmla="*/ 384 h 384"/>
                <a:gd name="T2" fmla="*/ 36 w 366"/>
                <a:gd name="T3" fmla="*/ 210 h 384"/>
                <a:gd name="T4" fmla="*/ 204 w 366"/>
                <a:gd name="T5" fmla="*/ 54 h 384"/>
                <a:gd name="T6" fmla="*/ 366 w 366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6"/>
                <a:gd name="T13" fmla="*/ 0 h 384"/>
                <a:gd name="T14" fmla="*/ 366 w 36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6" h="384">
                  <a:moveTo>
                    <a:pt x="0" y="384"/>
                  </a:moveTo>
                  <a:cubicBezTo>
                    <a:pt x="1" y="324"/>
                    <a:pt x="2" y="265"/>
                    <a:pt x="36" y="210"/>
                  </a:cubicBezTo>
                  <a:cubicBezTo>
                    <a:pt x="70" y="155"/>
                    <a:pt x="149" y="89"/>
                    <a:pt x="204" y="54"/>
                  </a:cubicBezTo>
                  <a:cubicBezTo>
                    <a:pt x="259" y="19"/>
                    <a:pt x="312" y="9"/>
                    <a:pt x="36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54000" tIns="10800" rIns="54000" bIns="10800"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Freeform 27"/>
          <p:cNvSpPr>
            <a:spLocks/>
          </p:cNvSpPr>
          <p:nvPr/>
        </p:nvSpPr>
        <p:spPr bwMode="auto">
          <a:xfrm>
            <a:off x="1695450" y="285750"/>
            <a:ext cx="5667375" cy="352425"/>
          </a:xfrm>
          <a:custGeom>
            <a:avLst/>
            <a:gdLst>
              <a:gd name="T0" fmla="*/ 3570 w 3570"/>
              <a:gd name="T1" fmla="*/ 222 h 222"/>
              <a:gd name="T2" fmla="*/ 3258 w 3570"/>
              <a:gd name="T3" fmla="*/ 90 h 222"/>
              <a:gd name="T4" fmla="*/ 2232 w 3570"/>
              <a:gd name="T5" fmla="*/ 12 h 222"/>
              <a:gd name="T6" fmla="*/ 414 w 3570"/>
              <a:gd name="T7" fmla="*/ 18 h 222"/>
              <a:gd name="T8" fmla="*/ 0 w 3570"/>
              <a:gd name="T9" fmla="*/ 72 h 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70"/>
              <a:gd name="T16" fmla="*/ 0 h 222"/>
              <a:gd name="T17" fmla="*/ 3570 w 3570"/>
              <a:gd name="T18" fmla="*/ 222 h 2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70" h="222">
                <a:moveTo>
                  <a:pt x="3570" y="222"/>
                </a:moveTo>
                <a:cubicBezTo>
                  <a:pt x="3525" y="173"/>
                  <a:pt x="3481" y="125"/>
                  <a:pt x="3258" y="90"/>
                </a:cubicBezTo>
                <a:cubicBezTo>
                  <a:pt x="3035" y="55"/>
                  <a:pt x="2706" y="24"/>
                  <a:pt x="2232" y="12"/>
                </a:cubicBezTo>
                <a:cubicBezTo>
                  <a:pt x="1758" y="0"/>
                  <a:pt x="786" y="8"/>
                  <a:pt x="414" y="18"/>
                </a:cubicBezTo>
                <a:cubicBezTo>
                  <a:pt x="42" y="28"/>
                  <a:pt x="21" y="50"/>
                  <a:pt x="0" y="7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lIns="54000" tIns="10800" rIns="54000" bIns="1080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8175" y="228600"/>
            <a:ext cx="77724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Diesel -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508000" y="1876425"/>
            <a:ext cx="5292725" cy="167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</a:rPr>
              <a:t>Advantages</a:t>
            </a: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self ignition (without electrical spark plug)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better efficiency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reliability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higher durability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supplied with worse fuels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565150" y="4095750"/>
            <a:ext cx="5292725" cy="1406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</a:rPr>
              <a:t>Drawbacks:</a:t>
            </a:r>
          </a:p>
          <a:p>
            <a:pPr>
              <a:buFontTx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omic Sans MS" pitchFamily="66" charset="0"/>
              </a:rPr>
              <a:t>more </a:t>
            </a: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expensive production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more weight 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louder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lower revolutions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715000" y="1523999"/>
            <a:ext cx="3000375" cy="4581525"/>
            <a:chOff x="2526" y="912"/>
            <a:chExt cx="1974" cy="2976"/>
          </a:xfrm>
        </p:grpSpPr>
        <p:pic>
          <p:nvPicPr>
            <p:cNvPr id="6" name="Picture 27" descr="diesel_animation_5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6" y="912"/>
              <a:ext cx="1755" cy="2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2526" y="912"/>
              <a:ext cx="1974" cy="162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2526" y="912"/>
              <a:ext cx="222" cy="2976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 wrap="none" lIns="54000" tIns="10800" rIns="54000" bIns="1080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0575" y="381000"/>
            <a:ext cx="77724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Diesel -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4" name="Picture 13" descr="fuelinjector"/>
          <p:cNvPicPr>
            <a:picLocks noChangeAspect="1" noChangeArrowheads="1"/>
          </p:cNvPicPr>
          <p:nvPr/>
        </p:nvPicPr>
        <p:blipFill>
          <a:blip r:embed="rId2"/>
          <a:srcRect l="10005"/>
          <a:stretch>
            <a:fillRect/>
          </a:stretch>
        </p:blipFill>
        <p:spPr bwMode="auto">
          <a:xfrm>
            <a:off x="276224" y="1905000"/>
            <a:ext cx="3146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njector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09800"/>
            <a:ext cx="53625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multi-cylinder -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3429000" cy="4526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+mj-lt"/>
              </a:rPr>
              <a:t>Cylinder layouts</a:t>
            </a:r>
          </a:p>
        </p:txBody>
      </p:sp>
      <p:pic>
        <p:nvPicPr>
          <p:cNvPr id="4" name="Picture 5" descr="G:\Dokument\Maszynoznawstwo\Maszyny\rusunki\Silniki\enginelayou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42934"/>
            <a:ext cx="8153400" cy="453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multi-cylinder -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3429000" cy="4526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+mj-lt"/>
              </a:rPr>
              <a:t>Cylinder layouts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33400" y="1981200"/>
            <a:ext cx="3657600" cy="2743200"/>
            <a:chOff x="324" y="1194"/>
            <a:chExt cx="2304" cy="1728"/>
          </a:xfrm>
        </p:grpSpPr>
        <p:pic>
          <p:nvPicPr>
            <p:cNvPr id="6" name="Picture 5" descr="engine-flat-4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" y="1194"/>
              <a:ext cx="230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2" y="1194"/>
              <a:ext cx="600" cy="18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54000" tIns="10800" rIns="54000" bIns="10800">
              <a:spAutoFit/>
            </a:bodyPr>
            <a:lstStyle/>
            <a:p>
              <a:r>
                <a:rPr lang="pl-PL" sz="1800" dirty="0">
                  <a:solidFill>
                    <a:srgbClr val="000000"/>
                  </a:solidFill>
                  <a:latin typeface="Comic Sans MS" pitchFamily="66" charset="0"/>
                </a:rPr>
                <a:t>flat</a:t>
              </a:r>
              <a:endParaRPr lang="en-GB" sz="1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153025" y="1371600"/>
            <a:ext cx="3657600" cy="2743200"/>
            <a:chOff x="3246" y="864"/>
            <a:chExt cx="2304" cy="1728"/>
          </a:xfrm>
        </p:grpSpPr>
        <p:pic>
          <p:nvPicPr>
            <p:cNvPr id="9" name="Picture 6" descr="engine-inline-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6" y="864"/>
              <a:ext cx="230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246" y="864"/>
              <a:ext cx="600" cy="1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54000" tIns="10800" rIns="54000" bIns="10800">
              <a:spAutoFit/>
            </a:bodyPr>
            <a:lstStyle/>
            <a:p>
              <a:r>
                <a:rPr lang="pl-PL" sz="1800" dirty="0">
                  <a:solidFill>
                    <a:srgbClr val="000000"/>
                  </a:solidFill>
                  <a:latin typeface="Comic Sans MS" pitchFamily="66" charset="0"/>
                </a:rPr>
                <a:t>inline</a:t>
              </a:r>
              <a:endParaRPr lang="en-GB" sz="1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343400" y="3962400"/>
            <a:ext cx="3657600" cy="2743200"/>
            <a:chOff x="2358" y="2496"/>
            <a:chExt cx="2304" cy="1728"/>
          </a:xfrm>
        </p:grpSpPr>
        <p:pic>
          <p:nvPicPr>
            <p:cNvPr id="12" name="Picture 7" descr="engine-v-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8" y="2496"/>
              <a:ext cx="230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628" y="2735"/>
              <a:ext cx="600" cy="1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54000" tIns="10800" rIns="54000" bIns="10800">
              <a:spAutoFit/>
            </a:bodyPr>
            <a:lstStyle/>
            <a:p>
              <a:r>
                <a:rPr lang="pl-PL" sz="1800" dirty="0" smtClean="0">
                  <a:solidFill>
                    <a:srgbClr val="000000"/>
                  </a:solidFill>
                  <a:latin typeface="Comic Sans MS" pitchFamily="66" charset="0"/>
                </a:rPr>
                <a:t>V</a:t>
              </a:r>
              <a:r>
                <a:rPr lang="en-US" sz="1800" dirty="0" smtClean="0">
                  <a:solidFill>
                    <a:srgbClr val="000000"/>
                  </a:solidFill>
                  <a:latin typeface="Comic Sans MS" pitchFamily="66" charset="0"/>
                </a:rPr>
                <a:t> TYPE</a:t>
              </a:r>
              <a:endParaRPr lang="en-GB" sz="1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multi-cylinder -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1000" y="1371600"/>
            <a:ext cx="3924300" cy="3195638"/>
            <a:chOff x="288" y="750"/>
            <a:chExt cx="2472" cy="2013"/>
          </a:xfrm>
        </p:grpSpPr>
        <p:pic>
          <p:nvPicPr>
            <p:cNvPr id="4" name="Picture 13" descr="acura_int_engin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750"/>
              <a:ext cx="2022" cy="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2276" y="780"/>
              <a:ext cx="484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pl-PL" sz="1800">
                  <a:solidFill>
                    <a:srgbClr val="000000"/>
                  </a:solidFill>
                  <a:latin typeface="Comic Sans MS" pitchFamily="66" charset="0"/>
                </a:rPr>
                <a:t>inline</a:t>
              </a:r>
              <a:endParaRPr lang="en-GB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751387" y="1371600"/>
            <a:ext cx="4392613" cy="2935287"/>
            <a:chOff x="2936" y="797"/>
            <a:chExt cx="2767" cy="1849"/>
          </a:xfrm>
        </p:grpSpPr>
        <p:pic>
          <p:nvPicPr>
            <p:cNvPr id="7" name="Picture 22" descr="2003-Porsche-Boxster-Engine-Cutaw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8" y="797"/>
              <a:ext cx="2215" cy="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936" y="852"/>
              <a:ext cx="600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pl-PL" sz="1800">
                  <a:solidFill>
                    <a:srgbClr val="000000"/>
                  </a:solidFill>
                  <a:latin typeface="Comic Sans MS" pitchFamily="66" charset="0"/>
                </a:rPr>
                <a:t>flat</a:t>
              </a:r>
            </a:p>
            <a:p>
              <a:r>
                <a:rPr lang="pl-PL" sz="1800">
                  <a:solidFill>
                    <a:srgbClr val="000000"/>
                  </a:solidFill>
                  <a:latin typeface="Comic Sans MS" pitchFamily="66" charset="0"/>
                </a:rPr>
                <a:t>„boxer”</a:t>
              </a:r>
              <a:endParaRPr lang="en-GB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276600" y="3490913"/>
            <a:ext cx="3321050" cy="3367087"/>
            <a:chOff x="2012" y="2199"/>
            <a:chExt cx="2092" cy="2121"/>
          </a:xfrm>
        </p:grpSpPr>
        <p:pic>
          <p:nvPicPr>
            <p:cNvPr id="10" name="Picture 14" descr="nsx_eng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5" y="2199"/>
              <a:ext cx="2039" cy="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012" y="2852"/>
              <a:ext cx="245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pl-PL" sz="1800">
                  <a:solidFill>
                    <a:srgbClr val="000000"/>
                  </a:solidFill>
                  <a:latin typeface="Comic Sans MS" pitchFamily="66" charset="0"/>
                </a:rPr>
                <a:t>V</a:t>
              </a:r>
              <a:endParaRPr lang="en-GB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GB" sz="4800" dirty="0">
                <a:latin typeface="Century Schoolbook" pitchFamily="18" charset="0"/>
                <a:ea typeface="+mj-ea"/>
                <a:cs typeface="+mj-cs"/>
              </a:rPr>
              <a:t>Features of IC engines</a:t>
            </a: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3" name="Picture 14" descr="G:\Dokument\Maszynoznawstwo\Maszyny\rusunki\Silniki\renault-clio-v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057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multi-cylinder -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46150" y="1462088"/>
            <a:ext cx="6665337" cy="51425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54000" tIns="10800" rIns="54000" bIns="10800">
            <a:spAutoFit/>
          </a:bodyPr>
          <a:lstStyle/>
          <a:p>
            <a:r>
              <a:rPr lang="pl-PL" sz="3200" dirty="0">
                <a:latin typeface="Comic Sans MS" pitchFamily="66" charset="0"/>
              </a:rPr>
              <a:t>14 cylinder Diesel engine (80 MW)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5" name="Picture 12" descr="G:\Dokument\Maszynoznawstwo\Maszyny\rusunki\Silniki\LargeDies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– multi-cylinder -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2133600" cy="760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en-GB" sz="2400" smtClean="0">
                <a:solidFill>
                  <a:srgbClr val="000000"/>
                </a:solidFill>
                <a:latin typeface="Comic Sans MS" pitchFamily="66" charset="0"/>
              </a:rPr>
              <a:t>Cylinder layouts</a:t>
            </a: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952500" cy="3911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10800" rIns="54000" bIns="1080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radial</a:t>
            </a: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7" name="Picture 5" descr="radial_engin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3048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otary en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325938"/>
            <a:ext cx="25717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nom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447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8175" y="228600"/>
            <a:ext cx="77724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3" name="Picture 11" descr="cam_operated_v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14400"/>
            <a:ext cx="4675188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pringreturnval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8" y="3429000"/>
            <a:ext cx="65452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50" y="1143000"/>
            <a:ext cx="2092325" cy="760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Valve operation</a:t>
            </a: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791200" y="457200"/>
            <a:ext cx="2644775" cy="8835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000" tIns="10800" rIns="54000" bIns="1080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Engine characteristic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4800" y="304800"/>
            <a:ext cx="2133600" cy="2971800"/>
            <a:chOff x="300" y="728"/>
            <a:chExt cx="1210" cy="1740"/>
          </a:xfrm>
        </p:grpSpPr>
        <p:pic>
          <p:nvPicPr>
            <p:cNvPr id="4" name="Picture 10" descr="cat3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" y="728"/>
              <a:ext cx="1210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96" y="2281"/>
              <a:ext cx="63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pl-PL" sz="1800">
                  <a:solidFill>
                    <a:srgbClr val="000000"/>
                  </a:solidFill>
                  <a:latin typeface="Comic Sans MS" pitchFamily="66" charset="0"/>
                </a:rPr>
                <a:t>Diesel</a:t>
              </a:r>
              <a:endParaRPr lang="en-GB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590800" y="304800"/>
            <a:ext cx="2133600" cy="2895600"/>
            <a:chOff x="1578" y="776"/>
            <a:chExt cx="1217" cy="1694"/>
          </a:xfrm>
        </p:grpSpPr>
        <p:pic>
          <p:nvPicPr>
            <p:cNvPr id="7" name="Picture 11" descr="fordeng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8" y="776"/>
              <a:ext cx="1217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626" y="2283"/>
              <a:ext cx="630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54000" tIns="10800" rIns="54000" bIns="10800">
              <a:spAutoFit/>
            </a:bodyPr>
            <a:lstStyle/>
            <a:p>
              <a:r>
                <a:rPr lang="pl-PL" sz="1800">
                  <a:solidFill>
                    <a:srgbClr val="000000"/>
                  </a:solidFill>
                  <a:latin typeface="Comic Sans MS" pitchFamily="66" charset="0"/>
                </a:rPr>
                <a:t>Petrol</a:t>
              </a:r>
              <a:endParaRPr lang="en-GB" sz="18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9" name="Picture 8" descr="moT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971801"/>
            <a:ext cx="549308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8175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1905000" cy="760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Engine </a:t>
            </a:r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cooling</a:t>
            </a:r>
            <a:endParaRPr lang="en-GB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4" name="Picture 9" descr="G:\Dokument\Maszynoznawstwo\Maszyny\rusunki\Silniki\watercoo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885950"/>
            <a:ext cx="7620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8175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3" name="Picture 5" descr="tin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9300" y="985838"/>
            <a:ext cx="57594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38175" y="1452563"/>
            <a:ext cx="18288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Turbocharged</a:t>
            </a:r>
            <a:r>
              <a:rPr lang="pl-PL" sz="1800" dirty="0">
                <a:solidFill>
                  <a:srgbClr val="000000"/>
                </a:solidFill>
                <a:latin typeface="Comic Sans MS" pitchFamily="66" charset="0"/>
              </a:rPr>
              <a:t> engine</a:t>
            </a:r>
            <a:endParaRPr lang="en-GB" sz="1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8" descr="turbochargers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3411538"/>
            <a:ext cx="30003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urb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010025"/>
            <a:ext cx="50101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8175" y="2286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Internal Combustion Engines</a:t>
            </a:r>
            <a:b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2505075" cy="760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54000" tIns="10800" rIns="54000" bIns="1080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Wankel rotary engine</a:t>
            </a:r>
          </a:p>
        </p:txBody>
      </p:sp>
      <p:pic>
        <p:nvPicPr>
          <p:cNvPr id="4" name="Picture 10" descr="Wank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435133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Wankel_Cycle_anim_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002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85788" y="5519738"/>
            <a:ext cx="4014787" cy="112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</a:rPr>
              <a:t>Advantages</a:t>
            </a: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higher power output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no reciprocating mass 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simpler and lighter construction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84725" y="5491163"/>
            <a:ext cx="3968750" cy="112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latin typeface="Comic Sans MS" pitchFamily="66" charset="0"/>
              </a:rPr>
              <a:t>Drawbacks: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increased wear of rubbing parts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higher fuel consumption</a:t>
            </a:r>
          </a:p>
          <a:p>
            <a:pPr>
              <a:buFontTx/>
              <a:buChar char="•"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requirement for better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85800" y="3429000"/>
            <a:ext cx="77724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28"/>
          <p:cNvCxnSpPr>
            <a:cxnSpLocks noChangeShapeType="1"/>
          </p:cNvCxnSpPr>
          <p:nvPr/>
        </p:nvCxnSpPr>
        <p:spPr bwMode="auto">
          <a:xfrm rot="10800000" flipH="1" flipV="1">
            <a:off x="1031875" y="1482725"/>
            <a:ext cx="533400" cy="3519488"/>
          </a:xfrm>
          <a:prstGeom prst="bentConnector3">
            <a:avLst>
              <a:gd name="adj1" fmla="val -42856"/>
            </a:avLst>
          </a:prstGeom>
          <a:ln>
            <a:headEnd/>
            <a:tailEnd type="stealth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31874" y="1219200"/>
            <a:ext cx="3082925" cy="329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r>
              <a:rPr lang="en-GB" sz="2000" dirty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types of heat engines</a:t>
            </a:r>
          </a:p>
        </p:txBody>
      </p:sp>
      <p:cxnSp>
        <p:nvCxnSpPr>
          <p:cNvPr id="5" name="AutoShape 27"/>
          <p:cNvCxnSpPr>
            <a:cxnSpLocks noChangeShapeType="1"/>
          </p:cNvCxnSpPr>
          <p:nvPr/>
        </p:nvCxnSpPr>
        <p:spPr bwMode="auto">
          <a:xfrm rot="10800000" flipH="1" flipV="1">
            <a:off x="1031875" y="1482725"/>
            <a:ext cx="600075" cy="1231900"/>
          </a:xfrm>
          <a:prstGeom prst="bentConnector3">
            <a:avLst>
              <a:gd name="adj1" fmla="val -38097"/>
            </a:avLst>
          </a:prstGeom>
          <a:ln>
            <a:headEnd/>
            <a:tailEnd type="stealth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31950" y="2551113"/>
            <a:ext cx="2536001" cy="329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54000" tIns="10800" rIns="54000" bIns="10800">
            <a:spAutoFit/>
          </a:bodyPr>
          <a:lstStyle/>
          <a:p>
            <a:r>
              <a:rPr lang="en-GB" sz="2000" dirty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external combustion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65275" y="4838700"/>
            <a:ext cx="2451042" cy="3295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54000" tIns="10800" rIns="54000" bIns="10800">
            <a:spAutoFit/>
          </a:bodyPr>
          <a:lstStyle/>
          <a:p>
            <a:r>
              <a:rPr lang="en-GB" sz="2000" dirty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internal</a:t>
            </a: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chemeClr val="bg2">
                    <a:lumMod val="90000"/>
                  </a:schemeClr>
                </a:solidFill>
                <a:latin typeface="Comic Sans MS" pitchFamily="66" charset="0"/>
              </a:rPr>
              <a:t>combustion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143375" y="2074863"/>
            <a:ext cx="2478088" cy="639762"/>
            <a:chOff x="2610" y="1307"/>
            <a:chExt cx="1561" cy="403"/>
          </a:xfrm>
        </p:grpSpPr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3056" y="1307"/>
              <a:ext cx="1115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54000" tIns="10800" rIns="54000" bIns="10800">
              <a:spAutoFit/>
            </a:bodyPr>
            <a:lstStyle/>
            <a:p>
              <a:r>
                <a:rPr lang="en-GB" sz="2000" dirty="0">
                  <a:latin typeface="Comic Sans MS" pitchFamily="66" charset="0"/>
                </a:rPr>
                <a:t>steam engines</a:t>
              </a:r>
            </a:p>
          </p:txBody>
        </p:sp>
        <p:cxnSp>
          <p:nvCxnSpPr>
            <p:cNvPr id="10" name="AutoShape 44"/>
            <p:cNvCxnSpPr>
              <a:cxnSpLocks noChangeShapeType="1"/>
              <a:endCxn id="9" idx="1"/>
            </p:cNvCxnSpPr>
            <p:nvPr/>
          </p:nvCxnSpPr>
          <p:spPr bwMode="auto">
            <a:xfrm flipV="1">
              <a:off x="2610" y="1410"/>
              <a:ext cx="446" cy="30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stealth" w="med" len="med"/>
            </a:ln>
          </p:spPr>
        </p:cxn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143375" y="2551113"/>
            <a:ext cx="1808163" cy="327025"/>
            <a:chOff x="2610" y="1607"/>
            <a:chExt cx="1139" cy="206"/>
          </a:xfrm>
        </p:grpSpPr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3056" y="1607"/>
              <a:ext cx="693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54000" tIns="10800" rIns="54000" bIns="10800">
              <a:spAutoFit/>
            </a:bodyPr>
            <a:lstStyle/>
            <a:p>
              <a:r>
                <a:rPr lang="en-GB" sz="2000" dirty="0">
                  <a:latin typeface="Comic Sans MS" pitchFamily="66" charset="0"/>
                </a:rPr>
                <a:t>turbines</a:t>
              </a:r>
            </a:p>
          </p:txBody>
        </p:sp>
        <p:cxnSp>
          <p:nvCxnSpPr>
            <p:cNvPr id="13" name="AutoShape 45"/>
            <p:cNvCxnSpPr>
              <a:cxnSpLocks noChangeShapeType="1"/>
              <a:endCxn id="12" idx="1"/>
            </p:cNvCxnSpPr>
            <p:nvPr/>
          </p:nvCxnSpPr>
          <p:spPr bwMode="auto">
            <a:xfrm>
              <a:off x="2610" y="1710"/>
              <a:ext cx="446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med"/>
            </a:ln>
          </p:spPr>
        </p:cxnSp>
      </p:grpSp>
      <p:grpSp>
        <p:nvGrpSpPr>
          <p:cNvPr id="14" name="Group 55"/>
          <p:cNvGrpSpPr>
            <a:grpSpLocks/>
          </p:cNvGrpSpPr>
          <p:nvPr/>
        </p:nvGrpSpPr>
        <p:grpSpPr bwMode="auto">
          <a:xfrm>
            <a:off x="4143375" y="2714625"/>
            <a:ext cx="2543175" cy="639763"/>
            <a:chOff x="2610" y="1710"/>
            <a:chExt cx="1602" cy="403"/>
          </a:xfrm>
        </p:grpSpPr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3056" y="1907"/>
              <a:ext cx="1156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54000" tIns="10800" rIns="54000" bIns="10800">
              <a:spAutoFit/>
            </a:bodyPr>
            <a:lstStyle/>
            <a:p>
              <a:r>
                <a:rPr lang="en-GB" sz="2000" dirty="0">
                  <a:latin typeface="Comic Sans MS" pitchFamily="66" charset="0"/>
                </a:rPr>
                <a:t>Stirling engine</a:t>
              </a:r>
            </a:p>
          </p:txBody>
        </p:sp>
        <p:cxnSp>
          <p:nvCxnSpPr>
            <p:cNvPr id="16" name="AutoShape 47"/>
            <p:cNvCxnSpPr>
              <a:cxnSpLocks noChangeShapeType="1"/>
              <a:endCxn id="15" idx="1"/>
            </p:cNvCxnSpPr>
            <p:nvPr/>
          </p:nvCxnSpPr>
          <p:spPr bwMode="auto">
            <a:xfrm>
              <a:off x="2610" y="1710"/>
              <a:ext cx="446" cy="30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stealth" w="med" len="med"/>
            </a:ln>
          </p:spPr>
        </p:cxn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3992563" y="4351338"/>
            <a:ext cx="2370137" cy="650875"/>
            <a:chOff x="2515" y="2741"/>
            <a:chExt cx="1493" cy="410"/>
          </a:xfrm>
        </p:grpSpPr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3056" y="2741"/>
              <a:ext cx="952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54000" tIns="10800" rIns="54000" bIns="10800">
              <a:spAutoFit/>
            </a:bodyPr>
            <a:lstStyle/>
            <a:p>
              <a:r>
                <a:rPr lang="en-GB" sz="2000" dirty="0">
                  <a:latin typeface="Comic Sans MS" pitchFamily="66" charset="0"/>
                </a:rPr>
                <a:t>Otto engine</a:t>
              </a:r>
            </a:p>
          </p:txBody>
        </p:sp>
        <p:cxnSp>
          <p:nvCxnSpPr>
            <p:cNvPr id="19" name="AutoShape 48"/>
            <p:cNvCxnSpPr>
              <a:cxnSpLocks noChangeShapeType="1"/>
              <a:endCxn id="18" idx="1"/>
            </p:cNvCxnSpPr>
            <p:nvPr/>
          </p:nvCxnSpPr>
          <p:spPr bwMode="auto">
            <a:xfrm flipV="1">
              <a:off x="2515" y="2844"/>
              <a:ext cx="541" cy="307"/>
            </a:xfrm>
            <a:prstGeom prst="bentConnector3">
              <a:avLst>
                <a:gd name="adj1" fmla="val 49907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stealth" w="med" len="med"/>
            </a:ln>
          </p:spPr>
        </p:cxn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3992563" y="4841875"/>
            <a:ext cx="2522537" cy="327025"/>
            <a:chOff x="2515" y="3050"/>
            <a:chExt cx="1589" cy="206"/>
          </a:xfrm>
        </p:grpSpPr>
        <p:sp>
          <p:nvSpPr>
            <p:cNvPr id="21" name="Text Box 42"/>
            <p:cNvSpPr txBox="1">
              <a:spLocks noChangeArrowheads="1"/>
            </p:cNvSpPr>
            <p:nvPr/>
          </p:nvSpPr>
          <p:spPr bwMode="auto">
            <a:xfrm>
              <a:off x="3056" y="3050"/>
              <a:ext cx="1048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54000" tIns="10800" rIns="54000" bIns="10800">
              <a:spAutoFit/>
            </a:bodyPr>
            <a:lstStyle/>
            <a:p>
              <a:r>
                <a:rPr lang="en-GB" sz="2000" dirty="0">
                  <a:latin typeface="Comic Sans MS" pitchFamily="66" charset="0"/>
                </a:rPr>
                <a:t>Diesel engine</a:t>
              </a:r>
            </a:p>
          </p:txBody>
        </p:sp>
        <p:cxnSp>
          <p:nvCxnSpPr>
            <p:cNvPr id="22" name="AutoShape 49"/>
            <p:cNvCxnSpPr>
              <a:cxnSpLocks noChangeShapeType="1"/>
              <a:endCxn id="21" idx="1"/>
            </p:cNvCxnSpPr>
            <p:nvPr/>
          </p:nvCxnSpPr>
          <p:spPr bwMode="auto">
            <a:xfrm>
              <a:off x="2515" y="3151"/>
              <a:ext cx="541" cy="2"/>
            </a:xfrm>
            <a:prstGeom prst="bentConnector3">
              <a:avLst>
                <a:gd name="adj1" fmla="val 49907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stealth" w="med" len="med"/>
            </a:ln>
          </p:spPr>
        </p:cxnSp>
      </p:grpSp>
      <p:grpSp>
        <p:nvGrpSpPr>
          <p:cNvPr id="23" name="Group 58"/>
          <p:cNvGrpSpPr>
            <a:grpSpLocks/>
          </p:cNvGrpSpPr>
          <p:nvPr/>
        </p:nvGrpSpPr>
        <p:grpSpPr bwMode="auto">
          <a:xfrm>
            <a:off x="3992563" y="5002213"/>
            <a:ext cx="2570162" cy="657225"/>
            <a:chOff x="2515" y="3151"/>
            <a:chExt cx="1619" cy="414"/>
          </a:xfrm>
        </p:grpSpPr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3056" y="3359"/>
              <a:ext cx="1078" cy="20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54000" tIns="10800" rIns="54000" bIns="10800">
              <a:spAutoFit/>
            </a:bodyPr>
            <a:lstStyle/>
            <a:p>
              <a:r>
                <a:rPr lang="en-GB" sz="2000" dirty="0" err="1">
                  <a:latin typeface="Comic Sans MS" pitchFamily="66" charset="0"/>
                </a:rPr>
                <a:t>Vankel</a:t>
              </a:r>
              <a:r>
                <a:rPr lang="en-GB" sz="2000" dirty="0">
                  <a:latin typeface="Comic Sans MS" pitchFamily="66" charset="0"/>
                </a:rPr>
                <a:t> engine</a:t>
              </a:r>
            </a:p>
          </p:txBody>
        </p:sp>
        <p:cxnSp>
          <p:nvCxnSpPr>
            <p:cNvPr id="25" name="AutoShape 50"/>
            <p:cNvCxnSpPr>
              <a:cxnSpLocks noChangeShapeType="1"/>
              <a:endCxn id="24" idx="1"/>
            </p:cNvCxnSpPr>
            <p:nvPr/>
          </p:nvCxnSpPr>
          <p:spPr bwMode="auto">
            <a:xfrm>
              <a:off x="2515" y="3151"/>
              <a:ext cx="541" cy="311"/>
            </a:xfrm>
            <a:prstGeom prst="bentConnector3">
              <a:avLst>
                <a:gd name="adj1" fmla="val 49907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stealth" w="med" len="med"/>
            </a:ln>
          </p:spPr>
        </p:cxnSp>
      </p:grpSp>
      <p:sp>
        <p:nvSpPr>
          <p:cNvPr id="26" name="Rectangle 25"/>
          <p:cNvSpPr/>
          <p:nvPr/>
        </p:nvSpPr>
        <p:spPr>
          <a:xfrm>
            <a:off x="1600200" y="304800"/>
            <a:ext cx="580960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3200" dirty="0" smtClean="0">
                <a:latin typeface="Century Schoolbook" pitchFamily="18" charset="0"/>
              </a:rPr>
              <a:t>Internal Combustion Engines</a:t>
            </a:r>
            <a:endParaRPr lang="en-US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Internal Combustion Engines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cadillac_cien_cc_01"/>
          <p:cNvPicPr>
            <a:picLocks noChangeAspect="1" noChangeArrowheads="1"/>
          </p:cNvPicPr>
          <p:nvPr/>
        </p:nvPicPr>
        <p:blipFill>
          <a:blip r:embed="rId2"/>
          <a:srcRect t="28668"/>
          <a:stretch>
            <a:fillRect/>
          </a:stretch>
        </p:blipFill>
        <p:spPr bwMode="auto">
          <a:xfrm>
            <a:off x="1009650" y="1611313"/>
            <a:ext cx="2570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 descr="Kosiarka spalinowa Honda HRX 537C VY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10668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Chains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3400" y="2667000"/>
            <a:ext cx="4800600" cy="18069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000" tIns="10800" rIns="54000" bIns="10800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internal combustion engine is an engine in which the combustion of fuel-oxidizer mixture occurs in a confined space</a:t>
            </a:r>
          </a:p>
          <a:p>
            <a:pPr algn="ctr">
              <a:defRPr/>
            </a:pPr>
            <a:endParaRPr lang="en-GB" sz="2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" name="Picture 32" descr="istockphoto_3552234_colorful_train"/>
          <p:cNvPicPr>
            <a:picLocks noChangeAspect="1" noChangeArrowheads="1"/>
          </p:cNvPicPr>
          <p:nvPr/>
        </p:nvPicPr>
        <p:blipFill>
          <a:blip r:embed="rId5"/>
          <a:srcRect t="21758"/>
          <a:stretch>
            <a:fillRect/>
          </a:stretch>
        </p:blipFill>
        <p:spPr bwMode="auto">
          <a:xfrm>
            <a:off x="2286000" y="3124200"/>
            <a:ext cx="18081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4495800"/>
            <a:ext cx="2327611" cy="21762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54000" tIns="10800" rIns="54000" bIns="10800">
            <a:spAutoFit/>
          </a:bodyPr>
          <a:lstStyle/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applied in: 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automotive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rail transportation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power generation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ships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aviation</a:t>
            </a:r>
          </a:p>
          <a:p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garden appliances</a:t>
            </a:r>
          </a:p>
        </p:txBody>
      </p:sp>
      <p:pic>
        <p:nvPicPr>
          <p:cNvPr id="9" name="Picture 21" descr="Radio - Controlled Airplane"/>
          <p:cNvPicPr>
            <a:picLocks noChangeAspect="1" noChangeArrowheads="1"/>
          </p:cNvPicPr>
          <p:nvPr/>
        </p:nvPicPr>
        <p:blipFill>
          <a:blip r:embed="rId6"/>
          <a:srcRect b="13124"/>
          <a:stretch>
            <a:fillRect/>
          </a:stretch>
        </p:blipFill>
        <p:spPr bwMode="auto">
          <a:xfrm>
            <a:off x="3886199" y="5019536"/>
            <a:ext cx="1946275" cy="1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nexa_012607_ship-IH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572000"/>
            <a:ext cx="3057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0866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Lucida Handwriting" pitchFamily="66" charset="0"/>
              </a:rPr>
              <a:t>Internal Combustion Engines</a:t>
            </a:r>
            <a:endParaRPr lang="en-US" sz="4000" dirty="0">
              <a:latin typeface="Lucida Handwriting" pitchFamily="66" charset="0"/>
            </a:endParaRPr>
          </a:p>
        </p:txBody>
      </p:sp>
      <p:pic>
        <p:nvPicPr>
          <p:cNvPr id="3" name="Picture 1044" descr="G:\Dokument\Maszynoznawstwo\Maszyny\rusunki\Silniki\007%20Automobile%20en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786563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304800"/>
            <a:ext cx="76200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 Titling MT" pitchFamily="18" charset="0"/>
                <a:ea typeface="+mj-ea"/>
                <a:cs typeface="+mj-cs"/>
              </a:rPr>
              <a:t>Internal Combustion Engines</a:t>
            </a:r>
          </a:p>
        </p:txBody>
      </p:sp>
      <p:pic>
        <p:nvPicPr>
          <p:cNvPr id="6" name="Picture 14" descr="G:\Dokument\Maszynoznawstwo\Maszyny\rusunki\Silniki\silnik 1.jpg"/>
          <p:cNvPicPr>
            <a:picLocks noChangeAspect="1" noChangeArrowheads="1"/>
          </p:cNvPicPr>
          <p:nvPr/>
        </p:nvPicPr>
        <p:blipFill>
          <a:blip r:embed="rId2"/>
          <a:srcRect b="3987"/>
          <a:stretch>
            <a:fillRect/>
          </a:stretch>
        </p:blipFill>
        <p:spPr bwMode="auto">
          <a:xfrm>
            <a:off x="2590800" y="1676400"/>
            <a:ext cx="43640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705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Segoe UI" pitchFamily="34" charset="0"/>
                <a:cs typeface="Segoe UI" pitchFamily="34" charset="0"/>
              </a:rPr>
              <a:t>Internal Combustion Engines </a:t>
            </a:r>
            <a:br>
              <a:rPr lang="en-GB" sz="3200" dirty="0" smtClean="0">
                <a:latin typeface="Segoe UI" pitchFamily="34" charset="0"/>
                <a:cs typeface="Segoe UI" pitchFamily="34" charset="0"/>
              </a:rPr>
            </a:br>
            <a:r>
              <a:rPr lang="en-GB" sz="3200" dirty="0" smtClean="0">
                <a:latin typeface="Segoe UI" pitchFamily="34" charset="0"/>
                <a:cs typeface="Segoe UI" pitchFamily="34" charset="0"/>
              </a:rPr>
              <a:t>– Theorem Carnot cycle -</a:t>
            </a:r>
            <a:endParaRPr lang="en-US" sz="3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4648200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Carnot's </a:t>
            </a:r>
            <a:r>
              <a:rPr lang="en-US" sz="3600" dirty="0"/>
              <a:t>theorem is a formal statement of this fact: </a:t>
            </a:r>
            <a:r>
              <a:rPr lang="en-US" sz="3600" i="1" dirty="0"/>
              <a:t>No engine operating between two heat reservoirs can be more efficient than a Carnot engine operating between those same reservoirs.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6" name="Picture 2" descr="C:\Documents and Settings\K R PANCHAL\My Documents\300px-Carnot_heat_engine_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705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Segoe UI" pitchFamily="34" charset="0"/>
                <a:cs typeface="Segoe UI" pitchFamily="34" charset="0"/>
              </a:rPr>
              <a:t>Internal Combustion Engines </a:t>
            </a:r>
            <a:br>
              <a:rPr lang="en-GB" sz="3200" dirty="0" smtClean="0">
                <a:latin typeface="Segoe UI" pitchFamily="34" charset="0"/>
                <a:cs typeface="Segoe UI" pitchFamily="34" charset="0"/>
              </a:rPr>
            </a:br>
            <a:r>
              <a:rPr lang="en-GB" sz="3200" dirty="0" smtClean="0">
                <a:latin typeface="Segoe UI" pitchFamily="34" charset="0"/>
                <a:cs typeface="Segoe UI" pitchFamily="34" charset="0"/>
              </a:rPr>
              <a:t>– Carnot cycle -</a:t>
            </a:r>
            <a:endParaRPr lang="en-US" sz="32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" name="Picture 1049" descr="http://hyperphysics.phy-astr.gsu.edu/hbase/thermo/imgheat/carn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520474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257800" y="1981200"/>
            <a:ext cx="3733800" cy="20839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4000" tIns="10800" rIns="54000" bIns="10800">
            <a:spAutoFit/>
          </a:bodyPr>
          <a:lstStyle/>
          <a:p>
            <a:pPr marL="457200" indent="-457200"/>
            <a:r>
              <a:rPr lang="en-GB" sz="1800" dirty="0" smtClean="0">
                <a:latin typeface="Comic Sans MS" pitchFamily="66" charset="0"/>
              </a:rPr>
              <a:t>    </a:t>
            </a:r>
            <a:r>
              <a:rPr lang="en-GB" sz="3200" dirty="0" smtClean="0">
                <a:latin typeface="Comic Sans MS" pitchFamily="66" charset="0"/>
              </a:rPr>
              <a:t>T</a:t>
            </a:r>
            <a:r>
              <a:rPr lang="en-GB" sz="2400" dirty="0" smtClean="0">
                <a:latin typeface="Comic Sans MS" pitchFamily="66" charset="0"/>
              </a:rPr>
              <a:t>H is the absolute of cold reservoir </a:t>
            </a:r>
          </a:p>
          <a:p>
            <a:pPr marL="457200" indent="-457200"/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  </a:t>
            </a:r>
            <a:r>
              <a:rPr lang="en-GB" sz="3600" dirty="0" smtClean="0">
                <a:latin typeface="Comic Sans MS" pitchFamily="66" charset="0"/>
              </a:rPr>
              <a:t>T</a:t>
            </a:r>
            <a:r>
              <a:rPr lang="en-GB" sz="2400" dirty="0" smtClean="0">
                <a:latin typeface="Comic Sans MS" pitchFamily="66" charset="0"/>
              </a:rPr>
              <a:t>C is the absolute of hot reservoir </a:t>
            </a:r>
          </a:p>
          <a:p>
            <a:pPr marL="457200" indent="-457200"/>
            <a:endParaRPr lang="en-GB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0104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Perpetua Titling MT" pitchFamily="18" charset="0"/>
              </a:rPr>
              <a:t>Internal Combustion Engines </a:t>
            </a:r>
            <a:br>
              <a:rPr lang="en-GB" sz="3200" dirty="0" smtClean="0">
                <a:latin typeface="Perpetua Titling MT" pitchFamily="18" charset="0"/>
              </a:rPr>
            </a:br>
            <a:r>
              <a:rPr lang="en-GB" sz="3200" dirty="0" smtClean="0">
                <a:latin typeface="Perpetua Titling MT" pitchFamily="18" charset="0"/>
              </a:rPr>
              <a:t>– two stroke -</a:t>
            </a:r>
            <a:endParaRPr lang="en-US" sz="3200" dirty="0">
              <a:latin typeface="Perpetua Titling M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1. Power / Exhaust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85800" y="2057400"/>
            <a:ext cx="3886200" cy="1395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GB" sz="1800" dirty="0">
                <a:latin typeface="Comic Sans MS" pitchFamily="66" charset="0"/>
              </a:rPr>
              <a:t>ignition</a:t>
            </a:r>
          </a:p>
          <a:p>
            <a:pPr marL="457200" indent="-457200">
              <a:buFontTx/>
              <a:buAutoNum type="alphaLcPeriod"/>
            </a:pPr>
            <a:r>
              <a:rPr lang="en-GB" sz="1800" dirty="0">
                <a:latin typeface="Comic Sans MS" pitchFamily="66" charset="0"/>
              </a:rPr>
              <a:t>piston moves downward compressing fuel-air mixture in the crankcase</a:t>
            </a:r>
          </a:p>
          <a:p>
            <a:pPr marL="457200" indent="-457200">
              <a:buFontTx/>
              <a:buAutoNum type="alphaLcPeriod"/>
            </a:pPr>
            <a:r>
              <a:rPr lang="en-GB" sz="1800" dirty="0">
                <a:latin typeface="Comic Sans MS" pitchFamily="66" charset="0"/>
              </a:rPr>
              <a:t>exhaust port opens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486400" y="1524000"/>
            <a:ext cx="2949575" cy="327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54000" tIns="10800" rIns="54000" bIns="1080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2. Intake / Compression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257800" y="2057400"/>
            <a:ext cx="3733800" cy="1395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4000" tIns="10800" rIns="54000" bIns="10800"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GB" sz="1800" dirty="0">
                <a:latin typeface="Comic Sans MS" pitchFamily="66" charset="0"/>
              </a:rPr>
              <a:t>inlet port opens</a:t>
            </a:r>
          </a:p>
          <a:p>
            <a:pPr marL="457200" indent="-457200">
              <a:buFontTx/>
              <a:buAutoNum type="alphaLcPeriod"/>
            </a:pPr>
            <a:r>
              <a:rPr lang="en-GB" sz="1800" dirty="0">
                <a:latin typeface="Comic Sans MS" pitchFamily="66" charset="0"/>
              </a:rPr>
              <a:t>compressed fuel-air mixture rushes into the cylinder</a:t>
            </a:r>
          </a:p>
          <a:p>
            <a:pPr marL="457200" indent="-457200">
              <a:buFontTx/>
              <a:buAutoNum type="alphaLcPeriod"/>
            </a:pPr>
            <a:r>
              <a:rPr lang="en-GB" sz="1800" dirty="0">
                <a:latin typeface="Comic Sans MS" pitchFamily="66" charset="0"/>
              </a:rPr>
              <a:t>piston upward movement provides further compression</a:t>
            </a:r>
          </a:p>
        </p:txBody>
      </p:sp>
      <p:pic>
        <p:nvPicPr>
          <p:cNvPr id="7" name="Picture 11" descr="two-stroke-intake"/>
          <p:cNvPicPr>
            <a:picLocks noChangeAspect="1" noChangeArrowheads="1"/>
          </p:cNvPicPr>
          <p:nvPr/>
        </p:nvPicPr>
        <p:blipFill>
          <a:blip r:embed="rId2"/>
          <a:srcRect l="1579" t="3802" r="1579" b="1268"/>
          <a:stretch>
            <a:fillRect/>
          </a:stretch>
        </p:blipFill>
        <p:spPr bwMode="auto">
          <a:xfrm>
            <a:off x="811213" y="3505199"/>
            <a:ext cx="274161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two-stroke-compress"/>
          <p:cNvPicPr>
            <a:picLocks noChangeAspect="1" noChangeArrowheads="1"/>
          </p:cNvPicPr>
          <p:nvPr/>
        </p:nvPicPr>
        <p:blipFill>
          <a:blip r:embed="rId3"/>
          <a:srcRect l="1575" t="3802" r="1575" b="1268"/>
          <a:stretch>
            <a:fillRect/>
          </a:stretch>
        </p:blipFill>
        <p:spPr bwMode="auto">
          <a:xfrm>
            <a:off x="5867400" y="3581400"/>
            <a:ext cx="2674938" cy="321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608</Words>
  <Application>Microsoft Office PowerPoint</Application>
  <PresentationFormat>On-screen Show (4:3)</PresentationFormat>
  <Paragraphs>139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Algerian</vt:lpstr>
      <vt:lpstr>Arial</vt:lpstr>
      <vt:lpstr>Calibri</vt:lpstr>
      <vt:lpstr>Californian FB</vt:lpstr>
      <vt:lpstr>Century Schoolbook</vt:lpstr>
      <vt:lpstr>Comic Sans MS</vt:lpstr>
      <vt:lpstr>Lucida Handwriting</vt:lpstr>
      <vt:lpstr>Perpetua Titling MT</vt:lpstr>
      <vt:lpstr>Segoe UI</vt:lpstr>
      <vt:lpstr>Sylfaen</vt:lpstr>
      <vt:lpstr>Tahoma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 R PANCHAL</dc:creator>
  <cp:lastModifiedBy>IT BD</cp:lastModifiedBy>
  <cp:revision>13</cp:revision>
  <dcterms:created xsi:type="dcterms:W3CDTF">2013-08-18T03:45:16Z</dcterms:created>
  <dcterms:modified xsi:type="dcterms:W3CDTF">2023-11-08T12:12:01Z</dcterms:modified>
</cp:coreProperties>
</file>