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5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802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04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119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13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405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906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312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289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693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112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021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77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083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mai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60960"/>
            <a:ext cx="11430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Sanjoy Kumar Banik\Desktop\1200px-Mujib_100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0"/>
            <a:ext cx="1327440" cy="1143000"/>
          </a:xfrm>
          <a:prstGeom prst="rect">
            <a:avLst/>
          </a:prstGeom>
          <a:noFill/>
        </p:spPr>
      </p:pic>
      <p:sp>
        <p:nvSpPr>
          <p:cNvPr id="5" name="Flowchart: Alternate Process 4"/>
          <p:cNvSpPr/>
          <p:nvPr/>
        </p:nvSpPr>
        <p:spPr>
          <a:xfrm>
            <a:off x="152400" y="1143000"/>
            <a:ext cx="8839200" cy="1219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177" tIns="38589" rIns="77177" bIns="38589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BANGLADESH TECHNICAL EDUCATION BOARD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DIPLOMA IN ENGINEERING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POWER TECHNOLOGY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4 </a:t>
            </a:r>
            <a:r>
              <a:rPr lang="en-US" sz="2000" b="1" dirty="0" err="1" smtClean="0">
                <a:solidFill>
                  <a:schemeClr val="accent1"/>
                </a:solidFill>
              </a:rPr>
              <a:t>th</a:t>
            </a:r>
            <a:r>
              <a:rPr lang="en-US" sz="2000" b="1" dirty="0" smtClean="0">
                <a:solidFill>
                  <a:schemeClr val="accent1"/>
                </a:solidFill>
              </a:rPr>
              <a:t> semester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pic>
        <p:nvPicPr>
          <p:cNvPr id="7" name="Picture 6" descr="20191111_Osram_LP_CCB_01_Header_Home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3276600" y="3026631"/>
            <a:ext cx="5715000" cy="1773969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  <p:grpSp>
        <p:nvGrpSpPr>
          <p:cNvPr id="3" name="Group 18"/>
          <p:cNvGrpSpPr/>
          <p:nvPr/>
        </p:nvGrpSpPr>
        <p:grpSpPr>
          <a:xfrm>
            <a:off x="152400" y="5029200"/>
            <a:ext cx="3196809" cy="1108053"/>
            <a:chOff x="307152" y="5383238"/>
            <a:chExt cx="3196809" cy="1108053"/>
          </a:xfrm>
        </p:grpSpPr>
        <p:sp>
          <p:nvSpPr>
            <p:cNvPr id="15" name="Flowchart: Decision 14"/>
            <p:cNvSpPr/>
            <p:nvPr/>
          </p:nvSpPr>
          <p:spPr>
            <a:xfrm rot="1012717">
              <a:off x="307152" y="5383238"/>
              <a:ext cx="3196809" cy="1108053"/>
            </a:xfrm>
            <a:prstGeom prst="flowChartDecision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10168" y="5698218"/>
              <a:ext cx="16353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 smtClean="0"/>
                <a:t>Lesson </a:t>
              </a:r>
              <a:r>
                <a:rPr lang="en-US" sz="2800" b="1" dirty="0" smtClean="0"/>
                <a:t>01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28600" y="2530251"/>
            <a:ext cx="6477000" cy="508819"/>
          </a:xfrm>
          <a:prstGeom prst="rect">
            <a:avLst/>
          </a:prstGeom>
          <a:ln>
            <a:noFill/>
          </a:ln>
        </p:spPr>
        <p:txBody>
          <a:bodyPr wrap="square" lIns="77177" tIns="38589" rIns="77177" bIns="38589">
            <a:spAutoFit/>
          </a:bodyPr>
          <a:lstStyle/>
          <a:p>
            <a:r>
              <a:rPr lang="en-US" sz="2800" b="1" dirty="0" smtClean="0"/>
              <a:t>Subject:</a:t>
            </a:r>
            <a:r>
              <a:rPr lang="bn-BD" sz="2800" b="1" dirty="0" smtClean="0"/>
              <a:t> 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 Engine Details </a:t>
            </a:r>
            <a:r>
              <a:rPr lang="bn-BD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27141</a:t>
            </a:r>
            <a:r>
              <a:rPr lang="bn-BD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4977581"/>
            <a:ext cx="5638800" cy="1432149"/>
          </a:xfrm>
          <a:prstGeom prst="rect">
            <a:avLst/>
          </a:prstGeom>
          <a:noFill/>
        </p:spPr>
        <p:txBody>
          <a:bodyPr wrap="square" lIns="77177" tIns="38589" rIns="77177" bIns="38589" rtlCol="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Md.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Naimur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rahman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JUNIOR 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INSTRUCTOR</a:t>
            </a: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POWER TECHNOLOGY</a:t>
            </a:r>
          </a:p>
          <a:p>
            <a:pPr algn="ctr"/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Sylhet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polytechnic institute,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stlhet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Components </a:t>
            </a:r>
            <a:r>
              <a:rPr spc="-65" dirty="0"/>
              <a:t>of </a:t>
            </a:r>
            <a:r>
              <a:rPr spc="-110" dirty="0"/>
              <a:t>Four-Stroke</a:t>
            </a:r>
            <a:r>
              <a:rPr spc="-80" dirty="0"/>
              <a:t> </a:t>
            </a:r>
            <a:r>
              <a:rPr spc="-105" dirty="0"/>
              <a:t>Engines</a:t>
            </a:r>
          </a:p>
        </p:txBody>
      </p:sp>
      <p:sp>
        <p:nvSpPr>
          <p:cNvPr id="3" name="object 3"/>
          <p:cNvSpPr/>
          <p:nvPr/>
        </p:nvSpPr>
        <p:spPr>
          <a:xfrm>
            <a:off x="3632645" y="1718534"/>
            <a:ext cx="2655505" cy="4910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19400" y="19050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270"/>
              </a:spcBef>
            </a:pPr>
            <a:r>
              <a:rPr sz="1000" spc="-30" dirty="0">
                <a:latin typeface="Georgia"/>
                <a:cs typeface="Georgia"/>
              </a:rPr>
              <a:t>Intake</a:t>
            </a:r>
            <a:r>
              <a:rPr sz="1000" spc="-40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Valve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9400" y="23622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340"/>
              </a:spcBef>
            </a:pPr>
            <a:r>
              <a:rPr sz="900" spc="-20" dirty="0">
                <a:latin typeface="Georgia"/>
                <a:cs typeface="Georgia"/>
              </a:rPr>
              <a:t>Valve</a:t>
            </a:r>
            <a:r>
              <a:rPr sz="900" spc="-50" dirty="0">
                <a:latin typeface="Georgia"/>
                <a:cs typeface="Georgia"/>
              </a:rPr>
              <a:t> </a:t>
            </a:r>
            <a:r>
              <a:rPr sz="900" spc="-15" dirty="0">
                <a:latin typeface="Georgia"/>
                <a:cs typeface="Georgia"/>
              </a:rPr>
              <a:t>Cover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9400" y="27432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275"/>
              </a:spcBef>
            </a:pPr>
            <a:r>
              <a:rPr sz="1000" spc="-30" dirty="0">
                <a:latin typeface="Georgia"/>
                <a:cs typeface="Georgia"/>
              </a:rPr>
              <a:t>Intake</a:t>
            </a:r>
            <a:r>
              <a:rPr sz="1000" spc="-35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Port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9400" y="32004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275"/>
              </a:spcBef>
            </a:pPr>
            <a:r>
              <a:rPr sz="1000" spc="-45" dirty="0">
                <a:latin typeface="Georgia"/>
                <a:cs typeface="Georgia"/>
              </a:rPr>
              <a:t>Head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9400" y="39624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11454">
              <a:lnSpc>
                <a:spcPct val="100000"/>
              </a:lnSpc>
              <a:spcBef>
                <a:spcPts val="275"/>
              </a:spcBef>
            </a:pPr>
            <a:r>
              <a:rPr sz="1000" spc="-30" dirty="0">
                <a:latin typeface="Georgia"/>
                <a:cs typeface="Georgia"/>
              </a:rPr>
              <a:t>Coolant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3200" y="4876800"/>
            <a:ext cx="9144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275"/>
              </a:spcBef>
            </a:pPr>
            <a:r>
              <a:rPr sz="1000" spc="-35" dirty="0">
                <a:latin typeface="Georgia"/>
                <a:cs typeface="Georgia"/>
              </a:rPr>
              <a:t>Engine</a:t>
            </a:r>
            <a:r>
              <a:rPr sz="1000" spc="-25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Block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9400" y="59436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280"/>
              </a:spcBef>
            </a:pPr>
            <a:r>
              <a:rPr sz="1000" spc="-50" dirty="0">
                <a:latin typeface="Georgia"/>
                <a:cs typeface="Georgia"/>
              </a:rPr>
              <a:t>Oil</a:t>
            </a:r>
            <a:r>
              <a:rPr sz="1000" spc="-35" dirty="0">
                <a:latin typeface="Georgia"/>
                <a:cs typeface="Georgia"/>
              </a:rPr>
              <a:t> Pan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400" y="61722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280"/>
              </a:spcBef>
            </a:pPr>
            <a:r>
              <a:rPr sz="1000" spc="-50" dirty="0">
                <a:latin typeface="Georgia"/>
                <a:cs typeface="Georgia"/>
              </a:rPr>
              <a:t>Oil</a:t>
            </a:r>
            <a:r>
              <a:rPr sz="1000" spc="-35" dirty="0">
                <a:latin typeface="Georgia"/>
                <a:cs typeface="Georgia"/>
              </a:rPr>
              <a:t> </a:t>
            </a:r>
            <a:r>
              <a:rPr sz="1000" spc="-50" dirty="0">
                <a:latin typeface="Georgia"/>
                <a:cs typeface="Georgia"/>
              </a:rPr>
              <a:t>Sump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48400" y="49530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275"/>
              </a:spcBef>
            </a:pPr>
            <a:r>
              <a:rPr sz="1000" spc="-25" dirty="0">
                <a:latin typeface="Georgia"/>
                <a:cs typeface="Georgia"/>
              </a:rPr>
              <a:t>Crankshaft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5800" y="1524000"/>
            <a:ext cx="9906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241935">
              <a:lnSpc>
                <a:spcPct val="100000"/>
              </a:lnSpc>
              <a:spcBef>
                <a:spcPts val="270"/>
              </a:spcBef>
            </a:pPr>
            <a:r>
              <a:rPr sz="1000" spc="-30" dirty="0">
                <a:latin typeface="Georgia"/>
                <a:cs typeface="Georgia"/>
              </a:rPr>
              <a:t>Camshaft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8400" y="19812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270"/>
              </a:spcBef>
            </a:pPr>
            <a:r>
              <a:rPr sz="1000" spc="-30" dirty="0">
                <a:latin typeface="Georgia"/>
                <a:cs typeface="Georgia"/>
              </a:rPr>
              <a:t>Exhaust</a:t>
            </a:r>
            <a:r>
              <a:rPr sz="1000" spc="-75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Valve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8400" y="25146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275"/>
              </a:spcBef>
            </a:pPr>
            <a:r>
              <a:rPr sz="1000" spc="-30" dirty="0">
                <a:latin typeface="Georgia"/>
                <a:cs typeface="Georgia"/>
              </a:rPr>
              <a:t>Spark</a:t>
            </a:r>
            <a:r>
              <a:rPr sz="1000" spc="-40" dirty="0">
                <a:latin typeface="Georgia"/>
                <a:cs typeface="Georgia"/>
              </a:rPr>
              <a:t> </a:t>
            </a:r>
            <a:r>
              <a:rPr sz="1000" spc="-30" dirty="0">
                <a:latin typeface="Georgia"/>
                <a:cs typeface="Georgia"/>
              </a:rPr>
              <a:t>Plug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8400" y="28956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275"/>
              </a:spcBef>
            </a:pPr>
            <a:r>
              <a:rPr sz="1000" spc="-30" dirty="0">
                <a:latin typeface="Georgia"/>
                <a:cs typeface="Georgia"/>
              </a:rPr>
              <a:t>Exhaust</a:t>
            </a:r>
            <a:r>
              <a:rPr sz="1000" spc="-65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Port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8400" y="32766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275"/>
              </a:spcBef>
            </a:pPr>
            <a:r>
              <a:rPr sz="1000" spc="-20" dirty="0">
                <a:latin typeface="Georgia"/>
                <a:cs typeface="Georgia"/>
              </a:rPr>
              <a:t>Piston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8400" y="3733800"/>
            <a:ext cx="9906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275"/>
              </a:spcBef>
            </a:pPr>
            <a:r>
              <a:rPr sz="1000" spc="-30" dirty="0">
                <a:latin typeface="Georgia"/>
                <a:cs typeface="Georgia"/>
              </a:rPr>
              <a:t>Connecting</a:t>
            </a:r>
            <a:r>
              <a:rPr sz="1000" spc="-20" dirty="0">
                <a:latin typeface="Georgia"/>
                <a:cs typeface="Georgia"/>
              </a:rPr>
              <a:t> </a:t>
            </a:r>
            <a:r>
              <a:rPr sz="1000" spc="-40" dirty="0">
                <a:latin typeface="Georgia"/>
                <a:cs typeface="Georgia"/>
              </a:rPr>
              <a:t>Rod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48400" y="4343400"/>
            <a:ext cx="838200" cy="2286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275"/>
              </a:spcBef>
            </a:pPr>
            <a:r>
              <a:rPr sz="1000" spc="-40" dirty="0">
                <a:latin typeface="Georgia"/>
                <a:cs typeface="Georgia"/>
              </a:rPr>
              <a:t>Rod</a:t>
            </a:r>
            <a:r>
              <a:rPr sz="1000" spc="-70" dirty="0">
                <a:latin typeface="Georgia"/>
                <a:cs typeface="Georgia"/>
              </a:rPr>
              <a:t> </a:t>
            </a:r>
            <a:r>
              <a:rPr sz="1000" spc="-20" dirty="0">
                <a:latin typeface="Georgia"/>
                <a:cs typeface="Georgia"/>
              </a:rPr>
              <a:t>Bearings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48600" y="6096000"/>
            <a:ext cx="990600" cy="5334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124460" rIns="0" bIns="0" rtlCol="0">
            <a:spAutoFit/>
          </a:bodyPr>
          <a:lstStyle/>
          <a:p>
            <a:pPr marL="259079">
              <a:lnSpc>
                <a:spcPct val="100000"/>
              </a:lnSpc>
              <a:spcBef>
                <a:spcPts val="980"/>
              </a:spcBef>
            </a:pPr>
            <a:r>
              <a:rPr sz="1800" spc="-45" dirty="0">
                <a:latin typeface="Georgia"/>
                <a:cs typeface="Georgia"/>
              </a:rPr>
              <a:t>Back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48600" y="4876800"/>
            <a:ext cx="990600" cy="838200"/>
          </a:xfrm>
          <a:prstGeom prst="rect">
            <a:avLst/>
          </a:prstGeom>
          <a:solidFill>
            <a:srgbClr val="93B6D2"/>
          </a:solidFill>
          <a:ln w="12700">
            <a:solidFill>
              <a:srgbClr val="00000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95"/>
              </a:spcBef>
            </a:pPr>
            <a:r>
              <a:rPr sz="1800" spc="-60" dirty="0">
                <a:latin typeface="Georgia"/>
                <a:cs typeface="Georgia"/>
              </a:rPr>
              <a:t>Next</a:t>
            </a:r>
            <a:endParaRPr sz="1800">
              <a:latin typeface="Georgia"/>
              <a:cs typeface="Georgia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800" spc="-60" dirty="0">
                <a:latin typeface="Georgia"/>
                <a:cs typeface="Georgia"/>
              </a:rPr>
              <a:t>Diagram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FFFFF"/>
                </a:solidFill>
                <a:latin typeface="Georgia"/>
                <a:cs typeface="Georgia"/>
              </a:rPr>
              <a:t>10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41040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90" dirty="0">
                <a:latin typeface="Georgia"/>
                <a:cs typeface="Georgia"/>
              </a:rPr>
              <a:t>Four </a:t>
            </a:r>
            <a:r>
              <a:rPr sz="4400" b="1" spc="-505" dirty="0">
                <a:latin typeface="Georgia"/>
                <a:cs typeface="Georgia"/>
              </a:rPr>
              <a:t>Stroke</a:t>
            </a:r>
            <a:r>
              <a:rPr sz="4400" b="1" spc="-520" dirty="0">
                <a:latin typeface="Georgia"/>
                <a:cs typeface="Georgia"/>
              </a:rPr>
              <a:t> </a:t>
            </a:r>
            <a:r>
              <a:rPr sz="4400" b="1" spc="-455" dirty="0">
                <a:latin typeface="Georgia"/>
                <a:cs typeface="Georgia"/>
              </a:rPr>
              <a:t>Cycle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7" y="1535020"/>
            <a:ext cx="2407920" cy="21488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75" dirty="0">
                <a:latin typeface="Georgia"/>
                <a:cs typeface="Georgia"/>
              </a:rPr>
              <a:t>Intake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135" dirty="0">
                <a:latin typeface="Georgia"/>
                <a:cs typeface="Georgia"/>
              </a:rPr>
              <a:t>C</a:t>
            </a:r>
            <a:r>
              <a:rPr sz="2900" spc="-130" dirty="0">
                <a:latin typeface="Georgia"/>
                <a:cs typeface="Georgia"/>
              </a:rPr>
              <a:t>o</a:t>
            </a:r>
            <a:r>
              <a:rPr sz="2900" spc="-70" dirty="0">
                <a:latin typeface="Georgia"/>
                <a:cs typeface="Georgia"/>
              </a:rPr>
              <a:t>mp</a:t>
            </a:r>
            <a:r>
              <a:rPr sz="2900" spc="-95" dirty="0">
                <a:latin typeface="Georgia"/>
                <a:cs typeface="Georgia"/>
              </a:rPr>
              <a:t>r</a:t>
            </a:r>
            <a:r>
              <a:rPr sz="2900" spc="-10" dirty="0">
                <a:latin typeface="Georgia"/>
                <a:cs typeface="Georgia"/>
              </a:rPr>
              <a:t>ess</a:t>
            </a:r>
            <a:r>
              <a:rPr sz="2900" spc="-20" dirty="0">
                <a:latin typeface="Georgia"/>
                <a:cs typeface="Georgia"/>
              </a:rPr>
              <a:t>i</a:t>
            </a:r>
            <a:r>
              <a:rPr sz="2900" spc="-60" dirty="0">
                <a:latin typeface="Georgia"/>
                <a:cs typeface="Georgia"/>
              </a:rPr>
              <a:t>on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5" dirty="0">
                <a:latin typeface="Georgia"/>
                <a:cs typeface="Georgia"/>
              </a:rPr>
              <a:t>Power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80" dirty="0">
                <a:latin typeface="Georgia"/>
                <a:cs typeface="Georgia"/>
              </a:rPr>
              <a:t>Exhaust</a:t>
            </a:r>
            <a:endParaRPr sz="29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400" y="1676400"/>
            <a:ext cx="56388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1143000"/>
            <a:ext cx="4168775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80" dirty="0">
                <a:solidFill>
                  <a:srgbClr val="FFFFFF"/>
                </a:solidFill>
                <a:latin typeface="Georgia"/>
                <a:cs typeface="Georgia"/>
              </a:rPr>
              <a:t>11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40" y="513029"/>
            <a:ext cx="31508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490" dirty="0">
                <a:latin typeface="Georgia"/>
                <a:cs typeface="Georgia"/>
              </a:rPr>
              <a:t>Intake</a:t>
            </a:r>
            <a:r>
              <a:rPr sz="4400" b="1" spc="-315" dirty="0">
                <a:latin typeface="Georgia"/>
                <a:cs typeface="Georgia"/>
              </a:rPr>
              <a:t> </a:t>
            </a:r>
            <a:r>
              <a:rPr sz="4400" b="1" spc="-505" dirty="0">
                <a:latin typeface="Georgia"/>
                <a:cs typeface="Georgia"/>
              </a:rPr>
              <a:t>Stroke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611528"/>
            <a:ext cx="3957320" cy="2128147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75" dirty="0">
                <a:latin typeface="Georgia"/>
                <a:cs typeface="Georgia"/>
              </a:rPr>
              <a:t>Intake </a:t>
            </a:r>
            <a:r>
              <a:rPr sz="2400" spc="-50" dirty="0">
                <a:latin typeface="Georgia"/>
                <a:cs typeface="Georgia"/>
              </a:rPr>
              <a:t>valve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spc="-60" dirty="0">
                <a:latin typeface="Georgia"/>
                <a:cs typeface="Georgia"/>
              </a:rPr>
              <a:t>opens.</a:t>
            </a:r>
            <a:endParaRPr sz="2400" dirty="0">
              <a:latin typeface="Georgia"/>
              <a:cs typeface="Georgia"/>
            </a:endParaRPr>
          </a:p>
          <a:p>
            <a:pPr marL="332740" marR="508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  <a:tab pos="1433195" algn="l"/>
                <a:tab pos="2553335" algn="l"/>
                <a:tab pos="3627754" algn="l"/>
              </a:tabLst>
            </a:pPr>
            <a:r>
              <a:rPr sz="2400" spc="-50" dirty="0">
                <a:latin typeface="Georgia"/>
                <a:cs typeface="Georgia"/>
              </a:rPr>
              <a:t>Pis</a:t>
            </a:r>
            <a:r>
              <a:rPr sz="2400" spc="-70" dirty="0">
                <a:latin typeface="Georgia"/>
                <a:cs typeface="Georgia"/>
              </a:rPr>
              <a:t>t</a:t>
            </a:r>
            <a:r>
              <a:rPr sz="2400" spc="-60" dirty="0">
                <a:latin typeface="Georgia"/>
                <a:cs typeface="Georgia"/>
              </a:rPr>
              <a:t>on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110" dirty="0">
                <a:latin typeface="Georgia"/>
                <a:cs typeface="Georgia"/>
              </a:rPr>
              <a:t>m</a:t>
            </a:r>
            <a:r>
              <a:rPr sz="2400" spc="-100" dirty="0">
                <a:latin typeface="Georgia"/>
                <a:cs typeface="Georgia"/>
              </a:rPr>
              <a:t>o</a:t>
            </a:r>
            <a:r>
              <a:rPr sz="2400" spc="-55" dirty="0">
                <a:latin typeface="Georgia"/>
                <a:cs typeface="Georgia"/>
              </a:rPr>
              <a:t>v</a:t>
            </a:r>
            <a:r>
              <a:rPr sz="2400" dirty="0">
                <a:latin typeface="Georgia"/>
                <a:cs typeface="Georgia"/>
              </a:rPr>
              <a:t>es	</a:t>
            </a:r>
            <a:r>
              <a:rPr sz="2400" spc="-45" dirty="0">
                <a:latin typeface="Georgia"/>
                <a:cs typeface="Georgia"/>
              </a:rPr>
              <a:t>d</a:t>
            </a:r>
            <a:r>
              <a:rPr sz="2400" spc="-55" dirty="0">
                <a:latin typeface="Georgia"/>
                <a:cs typeface="Georgia"/>
              </a:rPr>
              <a:t>o</a:t>
            </a:r>
            <a:r>
              <a:rPr sz="2400" spc="-80" dirty="0">
                <a:latin typeface="Georgia"/>
                <a:cs typeface="Georgia"/>
              </a:rPr>
              <a:t>wn</a:t>
            </a:r>
            <a:r>
              <a:rPr sz="2400" spc="-30" dirty="0">
                <a:latin typeface="Georgia"/>
                <a:cs typeface="Georgia"/>
              </a:rPr>
              <a:t>,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20" dirty="0">
                <a:latin typeface="Georgia"/>
                <a:cs typeface="Georgia"/>
              </a:rPr>
              <a:t>½  </a:t>
            </a:r>
            <a:r>
              <a:rPr sz="2400" spc="-50" dirty="0">
                <a:latin typeface="Georgia"/>
                <a:cs typeface="Georgia"/>
              </a:rPr>
              <a:t>turn </a:t>
            </a:r>
            <a:r>
              <a:rPr sz="2400" spc="-45" dirty="0">
                <a:latin typeface="Georgia"/>
                <a:cs typeface="Georgia"/>
              </a:rPr>
              <a:t>of</a:t>
            </a:r>
            <a:r>
              <a:rPr sz="2400" spc="-85" dirty="0">
                <a:latin typeface="Georgia"/>
                <a:cs typeface="Georgia"/>
              </a:rPr>
              <a:t> </a:t>
            </a:r>
            <a:r>
              <a:rPr sz="2400" spc="-60" dirty="0">
                <a:latin typeface="Georgia"/>
                <a:cs typeface="Georgia"/>
              </a:rPr>
              <a:t>crankshaft.</a:t>
            </a:r>
            <a:endParaRPr sz="2400" dirty="0">
              <a:latin typeface="Georgia"/>
              <a:cs typeface="Georgia"/>
            </a:endParaRPr>
          </a:p>
          <a:p>
            <a:pPr marL="332740" marR="5080" indent="-320040">
              <a:lnSpc>
                <a:spcPct val="100000"/>
              </a:lnSpc>
              <a:spcBef>
                <a:spcPts val="70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  <a:tab pos="683260" algn="l"/>
                <a:tab pos="2004695" algn="l"/>
                <a:tab pos="2385695" algn="l"/>
                <a:tab pos="3646170" algn="l"/>
              </a:tabLst>
            </a:pPr>
            <a:r>
              <a:rPr sz="2400" spc="-140" dirty="0">
                <a:latin typeface="Georgia"/>
                <a:cs typeface="Georgia"/>
              </a:rPr>
              <a:t>A	</a:t>
            </a:r>
            <a:r>
              <a:rPr sz="2400" spc="-50" dirty="0">
                <a:latin typeface="Georgia"/>
                <a:cs typeface="Georgia"/>
              </a:rPr>
              <a:t>v</a:t>
            </a:r>
            <a:r>
              <a:rPr sz="2400" spc="-55" dirty="0">
                <a:latin typeface="Georgia"/>
                <a:cs typeface="Georgia"/>
              </a:rPr>
              <a:t>acu</a:t>
            </a:r>
            <a:r>
              <a:rPr sz="2400" spc="-90" dirty="0">
                <a:latin typeface="Georgia"/>
                <a:cs typeface="Georgia"/>
              </a:rPr>
              <a:t>u</a:t>
            </a:r>
            <a:r>
              <a:rPr sz="2400" spc="-125" dirty="0">
                <a:latin typeface="Georgia"/>
                <a:cs typeface="Georgia"/>
              </a:rPr>
              <a:t>m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30" dirty="0">
                <a:latin typeface="Georgia"/>
                <a:cs typeface="Georgia"/>
              </a:rPr>
              <a:t>is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0" dirty="0">
                <a:latin typeface="Georgia"/>
                <a:cs typeface="Georgia"/>
              </a:rPr>
              <a:t>c</a:t>
            </a:r>
            <a:r>
              <a:rPr sz="2400" spc="-55" dirty="0">
                <a:latin typeface="Georgia"/>
                <a:cs typeface="Georgia"/>
              </a:rPr>
              <a:t>r</a:t>
            </a:r>
            <a:r>
              <a:rPr sz="2400" spc="-25" dirty="0">
                <a:latin typeface="Georgia"/>
                <a:cs typeface="Georgia"/>
              </a:rPr>
              <a:t>ea</a:t>
            </a:r>
            <a:r>
              <a:rPr sz="2400" spc="-40" dirty="0">
                <a:latin typeface="Georgia"/>
                <a:cs typeface="Georgia"/>
              </a:rPr>
              <a:t>t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60" dirty="0">
                <a:latin typeface="Georgia"/>
                <a:cs typeface="Georgia"/>
              </a:rPr>
              <a:t>d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55" dirty="0">
                <a:latin typeface="Georgia"/>
                <a:cs typeface="Georgia"/>
              </a:rPr>
              <a:t>in  </a:t>
            </a:r>
            <a:r>
              <a:rPr sz="2400" spc="-35" dirty="0">
                <a:latin typeface="Georgia"/>
                <a:cs typeface="Georgia"/>
              </a:rPr>
              <a:t>the</a:t>
            </a:r>
            <a:r>
              <a:rPr sz="2400" spc="-70" dirty="0">
                <a:latin typeface="Georgia"/>
                <a:cs typeface="Georgia"/>
              </a:rPr>
              <a:t> </a:t>
            </a:r>
            <a:r>
              <a:rPr sz="2400" spc="-85" dirty="0">
                <a:latin typeface="Georgia"/>
                <a:cs typeface="Georgia"/>
              </a:rPr>
              <a:t>cylinder.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4101465"/>
            <a:ext cx="2287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800" spc="-55" dirty="0">
                <a:latin typeface="Georgia"/>
                <a:cs typeface="Georgia"/>
              </a:rPr>
              <a:t>Atmospheric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2717" y="4101465"/>
            <a:ext cx="21253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Georgia"/>
                <a:cs typeface="Georgia"/>
              </a:rPr>
              <a:t>p</a:t>
            </a:r>
            <a:r>
              <a:rPr sz="2800" spc="-55" dirty="0">
                <a:latin typeface="Georgia"/>
                <a:cs typeface="Georgia"/>
              </a:rPr>
              <a:t>r</a:t>
            </a:r>
            <a:r>
              <a:rPr sz="2800" spc="-5" dirty="0">
                <a:latin typeface="Georgia"/>
                <a:cs typeface="Georgia"/>
              </a:rPr>
              <a:t>es</a:t>
            </a:r>
            <a:r>
              <a:rPr sz="2800" dirty="0">
                <a:latin typeface="Georgia"/>
                <a:cs typeface="Georgia"/>
              </a:rPr>
              <a:t>s</a:t>
            </a:r>
            <a:r>
              <a:rPr sz="2800" spc="-40" dirty="0">
                <a:latin typeface="Georgia"/>
                <a:cs typeface="Georgia"/>
              </a:rPr>
              <a:t>u</a:t>
            </a:r>
            <a:r>
              <a:rPr sz="2800" spc="-65" dirty="0">
                <a:latin typeface="Georgia"/>
                <a:cs typeface="Georgia"/>
              </a:rPr>
              <a:t>r</a:t>
            </a:r>
            <a:r>
              <a:rPr sz="2800" spc="10" dirty="0">
                <a:latin typeface="Georgia"/>
                <a:cs typeface="Georgia"/>
              </a:rPr>
              <a:t>e</a:t>
            </a:r>
            <a:endParaRPr sz="280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tabLst>
                <a:tab pos="930910" algn="l"/>
              </a:tabLst>
            </a:pPr>
            <a:r>
              <a:rPr sz="2800" spc="-40" dirty="0">
                <a:latin typeface="Georgia"/>
                <a:cs typeface="Georgia"/>
              </a:rPr>
              <a:t>th</a:t>
            </a:r>
            <a:r>
              <a:rPr sz="2800" spc="-35" dirty="0">
                <a:latin typeface="Georgia"/>
                <a:cs typeface="Georgia"/>
              </a:rPr>
              <a:t>e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15" dirty="0">
                <a:latin typeface="Georgia"/>
                <a:cs typeface="Georgia"/>
              </a:rPr>
              <a:t>air</a:t>
            </a:r>
            <a:r>
              <a:rPr sz="2800" spc="-5" dirty="0">
                <a:latin typeface="Georgia"/>
                <a:cs typeface="Georgia"/>
              </a:rPr>
              <a:t>/</a:t>
            </a:r>
            <a:r>
              <a:rPr sz="2800" spc="-50" dirty="0">
                <a:latin typeface="Georgia"/>
                <a:cs typeface="Georgia"/>
              </a:rPr>
              <a:t>f</a:t>
            </a:r>
            <a:r>
              <a:rPr sz="2800" spc="-80" dirty="0">
                <a:latin typeface="Georgia"/>
                <a:cs typeface="Georgia"/>
              </a:rPr>
              <a:t>u</a:t>
            </a:r>
            <a:r>
              <a:rPr sz="2800" spc="-20" dirty="0">
                <a:latin typeface="Georgia"/>
                <a:cs typeface="Georgia"/>
              </a:rPr>
              <a:t>el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0189" y="4954904"/>
            <a:ext cx="1776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4445" algn="l"/>
              </a:tabLst>
            </a:pPr>
            <a:r>
              <a:rPr sz="2800" spc="-60" dirty="0">
                <a:latin typeface="Georgia"/>
                <a:cs typeface="Georgia"/>
              </a:rPr>
              <a:t>in</a:t>
            </a:r>
            <a:r>
              <a:rPr sz="2800" spc="-65" dirty="0">
                <a:latin typeface="Georgia"/>
                <a:cs typeface="Georgia"/>
              </a:rPr>
              <a:t>t</a:t>
            </a:r>
            <a:r>
              <a:rPr sz="2800" spc="-30" dirty="0">
                <a:latin typeface="Georgia"/>
                <a:cs typeface="Georgia"/>
              </a:rPr>
              <a:t>o</a:t>
            </a:r>
            <a:r>
              <a:rPr sz="2800" dirty="0">
                <a:latin typeface="Georgia"/>
                <a:cs typeface="Georgia"/>
              </a:rPr>
              <a:t>	</a:t>
            </a:r>
            <a:r>
              <a:rPr sz="2800" spc="-40" dirty="0">
                <a:latin typeface="Georgia"/>
                <a:cs typeface="Georgia"/>
              </a:rPr>
              <a:t>the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2180" y="4528184"/>
            <a:ext cx="13042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latin typeface="Georgia"/>
                <a:cs typeface="Georgia"/>
              </a:rPr>
              <a:t>pushes  </a:t>
            </a:r>
            <a:r>
              <a:rPr sz="2800" spc="-55" dirty="0">
                <a:latin typeface="Georgia"/>
                <a:cs typeface="Georgia"/>
              </a:rPr>
              <a:t>mixture  </a:t>
            </a:r>
            <a:r>
              <a:rPr sz="2800" spc="-5" dirty="0">
                <a:latin typeface="Georgia"/>
                <a:cs typeface="Georgia"/>
              </a:rPr>
              <a:t>c</a:t>
            </a:r>
            <a:r>
              <a:rPr sz="2800" spc="-45" dirty="0">
                <a:latin typeface="Georgia"/>
                <a:cs typeface="Georgia"/>
              </a:rPr>
              <a:t>y</a:t>
            </a:r>
            <a:r>
              <a:rPr sz="2800" spc="-55" dirty="0">
                <a:latin typeface="Georgia"/>
                <a:cs typeface="Georgia"/>
              </a:rPr>
              <a:t>linde</a:t>
            </a:r>
            <a:r>
              <a:rPr sz="2800" spc="-265" dirty="0">
                <a:latin typeface="Georgia"/>
                <a:cs typeface="Georgia"/>
              </a:rPr>
              <a:t>r</a:t>
            </a:r>
            <a:r>
              <a:rPr sz="2800" spc="-185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Georgia"/>
                <a:cs typeface="Georgia"/>
              </a:rPr>
              <a:t>12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589229"/>
            <a:ext cx="4735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30" dirty="0">
                <a:latin typeface="Georgia"/>
                <a:cs typeface="Georgia"/>
              </a:rPr>
              <a:t>Compression</a:t>
            </a:r>
            <a:r>
              <a:rPr sz="4400" b="1" spc="-310" dirty="0">
                <a:latin typeface="Georgia"/>
                <a:cs typeface="Georgia"/>
              </a:rPr>
              <a:t> </a:t>
            </a:r>
            <a:r>
              <a:rPr sz="4400" b="1" spc="-505" dirty="0">
                <a:latin typeface="Georgia"/>
                <a:cs typeface="Georgia"/>
              </a:rPr>
              <a:t>Stroke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4664710" indent="-320675">
              <a:lnSpc>
                <a:spcPct val="100000"/>
              </a:lnSpc>
              <a:spcBef>
                <a:spcPts val="8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4664710" algn="l"/>
                <a:tab pos="4665345" algn="l"/>
              </a:tabLst>
            </a:pPr>
            <a:r>
              <a:rPr spc="-95" dirty="0"/>
              <a:t>Valves</a:t>
            </a:r>
            <a:r>
              <a:rPr spc="-65" dirty="0"/>
              <a:t> </a:t>
            </a:r>
            <a:r>
              <a:rPr spc="-50" dirty="0"/>
              <a:t>close.</a:t>
            </a:r>
          </a:p>
          <a:p>
            <a:pPr marL="4664710" marR="42418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4664710" algn="l"/>
                <a:tab pos="4665345" algn="l"/>
              </a:tabLst>
            </a:pPr>
            <a:r>
              <a:rPr spc="-60" dirty="0"/>
              <a:t>Piston </a:t>
            </a:r>
            <a:r>
              <a:rPr spc="-50" dirty="0"/>
              <a:t>moves </a:t>
            </a:r>
            <a:r>
              <a:rPr spc="-105" dirty="0"/>
              <a:t>up, </a:t>
            </a:r>
            <a:r>
              <a:rPr spc="-455" dirty="0"/>
              <a:t>½  </a:t>
            </a:r>
            <a:r>
              <a:rPr spc="-50" dirty="0"/>
              <a:t>turn </a:t>
            </a:r>
            <a:r>
              <a:rPr spc="-45" dirty="0"/>
              <a:t>of</a:t>
            </a:r>
            <a:r>
              <a:rPr spc="-114" dirty="0"/>
              <a:t> </a:t>
            </a:r>
            <a:r>
              <a:rPr spc="-60" dirty="0"/>
              <a:t>crankshaft.</a:t>
            </a:r>
          </a:p>
          <a:p>
            <a:pPr marL="4664710" marR="554990" indent="-32067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4664710" algn="l"/>
                <a:tab pos="4665345" algn="l"/>
              </a:tabLst>
            </a:pPr>
            <a:r>
              <a:rPr spc="-40" dirty="0"/>
              <a:t>Air/fuel </a:t>
            </a:r>
            <a:r>
              <a:rPr spc="-55" dirty="0"/>
              <a:t>mixture</a:t>
            </a:r>
            <a:r>
              <a:rPr spc="-145" dirty="0"/>
              <a:t> </a:t>
            </a:r>
            <a:r>
              <a:rPr spc="-30" dirty="0"/>
              <a:t>is  </a:t>
            </a:r>
            <a:r>
              <a:rPr spc="-50" dirty="0"/>
              <a:t>compressed.</a:t>
            </a:r>
          </a:p>
          <a:p>
            <a:pPr marL="4664710" marR="5080" indent="-320675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8928"/>
              <a:buFont typeface="Wingdings"/>
              <a:buChar char=""/>
              <a:tabLst>
                <a:tab pos="4664710" algn="l"/>
                <a:tab pos="4665345" algn="l"/>
              </a:tabLst>
            </a:pPr>
            <a:r>
              <a:rPr spc="-85" dirty="0"/>
              <a:t>Fuel </a:t>
            </a:r>
            <a:r>
              <a:rPr spc="-20" dirty="0"/>
              <a:t>starts </a:t>
            </a:r>
            <a:r>
              <a:rPr spc="-35" dirty="0"/>
              <a:t>to</a:t>
            </a:r>
            <a:r>
              <a:rPr spc="-100" dirty="0"/>
              <a:t> </a:t>
            </a:r>
            <a:r>
              <a:rPr spc="-25" dirty="0"/>
              <a:t>vaporize  </a:t>
            </a:r>
            <a:r>
              <a:rPr spc="-70" dirty="0"/>
              <a:t>and </a:t>
            </a:r>
            <a:r>
              <a:rPr spc="-35" dirty="0"/>
              <a:t>heat </a:t>
            </a:r>
            <a:r>
              <a:rPr spc="-40" dirty="0"/>
              <a:t>begins </a:t>
            </a:r>
            <a:r>
              <a:rPr spc="-35" dirty="0"/>
              <a:t>to  </a:t>
            </a:r>
            <a:r>
              <a:rPr spc="-75" dirty="0"/>
              <a:t>build.</a:t>
            </a:r>
          </a:p>
        </p:txBody>
      </p:sp>
      <p:sp>
        <p:nvSpPr>
          <p:cNvPr id="5" name="object 5"/>
          <p:cNvSpPr/>
          <p:nvPr/>
        </p:nvSpPr>
        <p:spPr>
          <a:xfrm>
            <a:off x="808866" y="1905000"/>
            <a:ext cx="3720334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Georgia"/>
                <a:cs typeface="Georgia"/>
              </a:rPr>
              <a:t>13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513029"/>
            <a:ext cx="3166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25" dirty="0">
                <a:latin typeface="Georgia"/>
                <a:cs typeface="Georgia"/>
              </a:rPr>
              <a:t>Power</a:t>
            </a:r>
            <a:r>
              <a:rPr sz="4400" b="1" spc="-325" dirty="0">
                <a:latin typeface="Georgia"/>
                <a:cs typeface="Georgia"/>
              </a:rPr>
              <a:t> </a:t>
            </a:r>
            <a:r>
              <a:rPr sz="4400" b="1" spc="-505" dirty="0">
                <a:latin typeface="Georgia"/>
                <a:cs typeface="Georgia"/>
              </a:rPr>
              <a:t>Stroke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36119"/>
            <a:ext cx="4042410" cy="3895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2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100" dirty="0">
                <a:latin typeface="Georgia"/>
                <a:cs typeface="Georgia"/>
              </a:rPr>
              <a:t>Valves </a:t>
            </a:r>
            <a:r>
              <a:rPr sz="3200" spc="-65" dirty="0">
                <a:latin typeface="Georgia"/>
                <a:cs typeface="Georgia"/>
              </a:rPr>
              <a:t>remain</a:t>
            </a:r>
            <a:r>
              <a:rPr sz="3200" spc="-105" dirty="0">
                <a:latin typeface="Georgia"/>
                <a:cs typeface="Georgia"/>
              </a:rPr>
              <a:t> </a:t>
            </a:r>
            <a:r>
              <a:rPr sz="3200" spc="-55" dirty="0">
                <a:latin typeface="Georgia"/>
                <a:cs typeface="Georgia"/>
              </a:rPr>
              <a:t>closed.</a:t>
            </a:r>
            <a:endParaRPr sz="3200">
              <a:latin typeface="Georgia"/>
              <a:cs typeface="Georgia"/>
            </a:endParaRPr>
          </a:p>
          <a:p>
            <a:pPr marL="332740" marR="80010" indent="-320040">
              <a:lnSpc>
                <a:spcPts val="3460"/>
              </a:lnSpc>
              <a:spcBef>
                <a:spcPts val="76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75" dirty="0">
                <a:latin typeface="Georgia"/>
                <a:cs typeface="Georgia"/>
              </a:rPr>
              <a:t>Spark </a:t>
            </a:r>
            <a:r>
              <a:rPr sz="3200" spc="-60" dirty="0">
                <a:latin typeface="Georgia"/>
                <a:cs typeface="Georgia"/>
              </a:rPr>
              <a:t>plug </a:t>
            </a:r>
            <a:r>
              <a:rPr sz="3200" spc="-30" dirty="0">
                <a:latin typeface="Georgia"/>
                <a:cs typeface="Georgia"/>
              </a:rPr>
              <a:t>fires  </a:t>
            </a:r>
            <a:r>
              <a:rPr sz="3200" spc="-60" dirty="0">
                <a:latin typeface="Georgia"/>
                <a:cs typeface="Georgia"/>
              </a:rPr>
              <a:t>igniting </a:t>
            </a:r>
            <a:r>
              <a:rPr sz="3200" spc="-50" dirty="0">
                <a:latin typeface="Georgia"/>
                <a:cs typeface="Georgia"/>
              </a:rPr>
              <a:t>fuel</a:t>
            </a:r>
            <a:r>
              <a:rPr sz="3200" spc="-135" dirty="0">
                <a:latin typeface="Georgia"/>
                <a:cs typeface="Georgia"/>
              </a:rPr>
              <a:t> </a:t>
            </a:r>
            <a:r>
              <a:rPr sz="3200" spc="-80" dirty="0">
                <a:latin typeface="Georgia"/>
                <a:cs typeface="Georgia"/>
              </a:rPr>
              <a:t>mixture.</a:t>
            </a:r>
            <a:endParaRPr sz="3200">
              <a:latin typeface="Georgia"/>
              <a:cs typeface="Georgia"/>
            </a:endParaRPr>
          </a:p>
          <a:p>
            <a:pPr marL="332740" marR="912494" indent="-320040">
              <a:lnSpc>
                <a:spcPct val="90000"/>
              </a:lnSpc>
              <a:spcBef>
                <a:spcPts val="64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60" dirty="0">
                <a:latin typeface="Georgia"/>
                <a:cs typeface="Georgia"/>
              </a:rPr>
              <a:t>Piston </a:t>
            </a:r>
            <a:r>
              <a:rPr sz="3200" spc="-55" dirty="0">
                <a:latin typeface="Georgia"/>
                <a:cs typeface="Georgia"/>
              </a:rPr>
              <a:t>moves  </a:t>
            </a:r>
            <a:r>
              <a:rPr sz="3200" spc="-60" dirty="0">
                <a:latin typeface="Georgia"/>
                <a:cs typeface="Georgia"/>
              </a:rPr>
              <a:t>down, </a:t>
            </a:r>
            <a:r>
              <a:rPr sz="3200" spc="-509" dirty="0">
                <a:latin typeface="Georgia"/>
                <a:cs typeface="Georgia"/>
              </a:rPr>
              <a:t>½ </a:t>
            </a:r>
            <a:r>
              <a:rPr sz="3200" spc="-50" dirty="0">
                <a:latin typeface="Georgia"/>
                <a:cs typeface="Georgia"/>
              </a:rPr>
              <a:t>turn of  </a:t>
            </a:r>
            <a:r>
              <a:rPr sz="3200" spc="-70" dirty="0">
                <a:latin typeface="Georgia"/>
                <a:cs typeface="Georgia"/>
              </a:rPr>
              <a:t>crankshaft.</a:t>
            </a:r>
            <a:endParaRPr sz="3200">
              <a:latin typeface="Georgia"/>
              <a:cs typeface="Georgia"/>
            </a:endParaRPr>
          </a:p>
          <a:p>
            <a:pPr marL="332740" marR="247650" indent="-320040">
              <a:lnSpc>
                <a:spcPts val="3460"/>
              </a:lnSpc>
              <a:spcBef>
                <a:spcPts val="74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120" dirty="0">
                <a:latin typeface="Georgia"/>
                <a:cs typeface="Georgia"/>
              </a:rPr>
              <a:t>Heat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converted</a:t>
            </a:r>
            <a:r>
              <a:rPr sz="3200" spc="-145" dirty="0">
                <a:latin typeface="Georgia"/>
                <a:cs typeface="Georgia"/>
              </a:rPr>
              <a:t> </a:t>
            </a:r>
            <a:r>
              <a:rPr sz="3200" spc="-40" dirty="0">
                <a:latin typeface="Georgia"/>
                <a:cs typeface="Georgia"/>
              </a:rPr>
              <a:t>to  </a:t>
            </a:r>
            <a:r>
              <a:rPr sz="3200" spc="-70" dirty="0">
                <a:latin typeface="Georgia"/>
                <a:cs typeface="Georgia"/>
              </a:rPr>
              <a:t>mechanical</a:t>
            </a:r>
            <a:r>
              <a:rPr sz="3200" spc="-100" dirty="0">
                <a:latin typeface="Georgia"/>
                <a:cs typeface="Georgia"/>
              </a:rPr>
              <a:t> </a:t>
            </a:r>
            <a:r>
              <a:rPr sz="3200" spc="-85" dirty="0">
                <a:latin typeface="Georgia"/>
                <a:cs typeface="Georgia"/>
              </a:rPr>
              <a:t>energy.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4983" y="1905000"/>
            <a:ext cx="3825766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Georgia"/>
                <a:cs typeface="Georgia"/>
              </a:rPr>
              <a:t>14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513029"/>
            <a:ext cx="35458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5" dirty="0">
                <a:latin typeface="Georgia"/>
                <a:cs typeface="Georgia"/>
              </a:rPr>
              <a:t>Exhaust</a:t>
            </a:r>
            <a:r>
              <a:rPr sz="4400" b="1" spc="-325" dirty="0">
                <a:latin typeface="Georgia"/>
                <a:cs typeface="Georgia"/>
              </a:rPr>
              <a:t> </a:t>
            </a:r>
            <a:r>
              <a:rPr sz="4400" b="1" spc="-500" dirty="0">
                <a:latin typeface="Georgia"/>
                <a:cs typeface="Georgia"/>
              </a:rPr>
              <a:t>Stroke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9975" y="1926158"/>
            <a:ext cx="3411854" cy="4594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699135" indent="-320675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3375" algn="l"/>
              </a:tabLst>
            </a:pPr>
            <a:r>
              <a:rPr sz="3200" spc="-85" dirty="0">
                <a:latin typeface="Georgia"/>
                <a:cs typeface="Georgia"/>
              </a:rPr>
              <a:t>Exhaust</a:t>
            </a:r>
            <a:r>
              <a:rPr sz="3200" spc="-150" dirty="0">
                <a:latin typeface="Georgia"/>
                <a:cs typeface="Georgia"/>
              </a:rPr>
              <a:t> </a:t>
            </a:r>
            <a:r>
              <a:rPr sz="3200" spc="-50" dirty="0">
                <a:latin typeface="Georgia"/>
                <a:cs typeface="Georgia"/>
              </a:rPr>
              <a:t>valve  </a:t>
            </a:r>
            <a:r>
              <a:rPr sz="3200" spc="-65" dirty="0">
                <a:latin typeface="Georgia"/>
                <a:cs typeface="Georgia"/>
              </a:rPr>
              <a:t>opens.</a:t>
            </a:r>
            <a:endParaRPr sz="3200">
              <a:latin typeface="Georgia"/>
              <a:cs typeface="Georgia"/>
            </a:endParaRPr>
          </a:p>
          <a:p>
            <a:pPr marL="332740" marR="577215" indent="-320675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3375" algn="l"/>
              </a:tabLst>
            </a:pPr>
            <a:r>
              <a:rPr sz="3200" spc="-60" dirty="0">
                <a:latin typeface="Georgia"/>
                <a:cs typeface="Georgia"/>
              </a:rPr>
              <a:t>Piston </a:t>
            </a:r>
            <a:r>
              <a:rPr sz="3200" spc="-65" dirty="0">
                <a:latin typeface="Georgia"/>
                <a:cs typeface="Georgia"/>
              </a:rPr>
              <a:t>move  </a:t>
            </a:r>
            <a:r>
              <a:rPr sz="3200" spc="-110" dirty="0">
                <a:latin typeface="Georgia"/>
                <a:cs typeface="Georgia"/>
              </a:rPr>
              <a:t>up, </a:t>
            </a:r>
            <a:r>
              <a:rPr sz="3200" spc="-55" dirty="0">
                <a:latin typeface="Georgia"/>
                <a:cs typeface="Georgia"/>
              </a:rPr>
              <a:t>crankshaft  </a:t>
            </a:r>
            <a:r>
              <a:rPr sz="3200" spc="-60" dirty="0">
                <a:latin typeface="Georgia"/>
                <a:cs typeface="Georgia"/>
              </a:rPr>
              <a:t>makes </a:t>
            </a:r>
            <a:r>
              <a:rPr sz="3200" spc="-509" dirty="0">
                <a:latin typeface="Georgia"/>
                <a:cs typeface="Georgia"/>
              </a:rPr>
              <a:t>½</a:t>
            </a:r>
            <a:r>
              <a:rPr sz="3200" spc="-430" dirty="0">
                <a:latin typeface="Georgia"/>
                <a:cs typeface="Georgia"/>
              </a:rPr>
              <a:t> </a:t>
            </a:r>
            <a:r>
              <a:rPr sz="3200" spc="-90" dirty="0">
                <a:latin typeface="Georgia"/>
                <a:cs typeface="Georgia"/>
              </a:rPr>
              <a:t>turn.</a:t>
            </a:r>
            <a:endParaRPr sz="3200">
              <a:latin typeface="Georgia"/>
              <a:cs typeface="Georgia"/>
            </a:endParaRPr>
          </a:p>
          <a:p>
            <a:pPr marL="332740" marR="5080" indent="-320675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3375" algn="l"/>
              </a:tabLst>
            </a:pPr>
            <a:r>
              <a:rPr sz="3200" spc="-85" dirty="0">
                <a:latin typeface="Georgia"/>
                <a:cs typeface="Georgia"/>
              </a:rPr>
              <a:t>Exhaust </a:t>
            </a:r>
            <a:r>
              <a:rPr sz="3200" spc="-30" dirty="0">
                <a:latin typeface="Georgia"/>
                <a:cs typeface="Georgia"/>
              </a:rPr>
              <a:t>gases</a:t>
            </a:r>
            <a:r>
              <a:rPr sz="3200" spc="-165" dirty="0">
                <a:latin typeface="Georgia"/>
                <a:cs typeface="Georgia"/>
              </a:rPr>
              <a:t> </a:t>
            </a:r>
            <a:r>
              <a:rPr sz="3200" spc="-30" dirty="0">
                <a:latin typeface="Georgia"/>
                <a:cs typeface="Georgia"/>
              </a:rPr>
              <a:t>are  </a:t>
            </a:r>
            <a:r>
              <a:rPr sz="3200" spc="-50" dirty="0">
                <a:latin typeface="Georgia"/>
                <a:cs typeface="Georgia"/>
              </a:rPr>
              <a:t>pushed </a:t>
            </a:r>
            <a:r>
              <a:rPr sz="3200" spc="-40" dirty="0">
                <a:latin typeface="Georgia"/>
                <a:cs typeface="Georgia"/>
              </a:rPr>
              <a:t>out  </a:t>
            </a:r>
            <a:r>
              <a:rPr sz="3200" spc="-55" dirty="0">
                <a:latin typeface="Georgia"/>
                <a:cs typeface="Georgia"/>
              </a:rPr>
              <a:t>polluting </a:t>
            </a:r>
            <a:r>
              <a:rPr sz="3200" spc="-40" dirty="0">
                <a:latin typeface="Georgia"/>
                <a:cs typeface="Georgia"/>
              </a:rPr>
              <a:t>the  </a:t>
            </a:r>
            <a:r>
              <a:rPr sz="3200" spc="-60" dirty="0">
                <a:latin typeface="Georgia"/>
                <a:cs typeface="Georgia"/>
              </a:rPr>
              <a:t>atmosphere.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7299" y="2019677"/>
            <a:ext cx="3669568" cy="4228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solidFill>
                  <a:srgbClr val="FFFFFF"/>
                </a:solidFill>
                <a:latin typeface="Georgia"/>
                <a:cs typeface="Georgia"/>
              </a:rPr>
              <a:t>15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360629"/>
            <a:ext cx="6682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90" dirty="0">
                <a:latin typeface="Georgia"/>
                <a:cs typeface="Georgia"/>
              </a:rPr>
              <a:t>Four </a:t>
            </a:r>
            <a:r>
              <a:rPr sz="4400" b="1" spc="-505" dirty="0">
                <a:latin typeface="Georgia"/>
                <a:cs typeface="Georgia"/>
              </a:rPr>
              <a:t>Stroke </a:t>
            </a:r>
            <a:r>
              <a:rPr sz="4400" b="1" spc="-455" dirty="0">
                <a:latin typeface="Georgia"/>
                <a:cs typeface="Georgia"/>
              </a:rPr>
              <a:t>Cycle</a:t>
            </a:r>
            <a:r>
              <a:rPr sz="4400" b="1" spc="-285" dirty="0">
                <a:latin typeface="Georgia"/>
                <a:cs typeface="Georgia"/>
              </a:rPr>
              <a:t> </a:t>
            </a:r>
            <a:r>
              <a:rPr sz="4400" b="1" spc="-525" dirty="0">
                <a:latin typeface="Georgia"/>
                <a:cs typeface="Georgia"/>
              </a:rPr>
              <a:t>Animation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9529" y="2036950"/>
            <a:ext cx="2871874" cy="4422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5285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740" dirty="0">
                <a:latin typeface="Georgia"/>
                <a:cs typeface="Georgia"/>
              </a:rPr>
              <a:t>TWO </a:t>
            </a:r>
            <a:r>
              <a:rPr sz="4400" b="1" spc="-735" dirty="0">
                <a:latin typeface="Georgia"/>
                <a:cs typeface="Georgia"/>
              </a:rPr>
              <a:t>STROKE</a:t>
            </a:r>
            <a:r>
              <a:rPr sz="4400" b="1" spc="-62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38400" y="1676400"/>
            <a:ext cx="3514979" cy="4895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4500" y="1479550"/>
            <a:ext cx="5715000" cy="3897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0" dirty="0">
                <a:solidFill>
                  <a:srgbClr val="FFFFFF"/>
                </a:solidFill>
                <a:latin typeface="Georgia"/>
                <a:cs typeface="Georgia"/>
              </a:rPr>
              <a:t>17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40" y="360629"/>
            <a:ext cx="5263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15" dirty="0">
                <a:latin typeface="Georgia"/>
                <a:cs typeface="Georgia"/>
              </a:rPr>
              <a:t>Two </a:t>
            </a:r>
            <a:r>
              <a:rPr sz="4400" b="1" spc="-505" dirty="0">
                <a:latin typeface="Georgia"/>
                <a:cs typeface="Georgia"/>
              </a:rPr>
              <a:t>Stroke</a:t>
            </a:r>
            <a:r>
              <a:rPr sz="4400" b="1" spc="-675" dirty="0">
                <a:latin typeface="Georgia"/>
                <a:cs typeface="Georgia"/>
              </a:rPr>
              <a:t> </a:t>
            </a:r>
            <a:r>
              <a:rPr sz="4400" b="1" spc="-525" dirty="0">
                <a:latin typeface="Georgia"/>
                <a:cs typeface="Georgia"/>
              </a:rPr>
              <a:t>Animation</a:t>
            </a:r>
            <a:endParaRPr sz="44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65" y="1267714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solidFill>
                  <a:srgbClr val="FFFFFF"/>
                </a:solidFill>
                <a:latin typeface="Georgia"/>
                <a:cs typeface="Georgia"/>
              </a:rPr>
              <a:t>18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208280"/>
            <a:ext cx="40493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450" dirty="0">
                <a:latin typeface="Georgia"/>
                <a:cs typeface="Georgia"/>
              </a:rPr>
              <a:t>Diesel</a:t>
            </a:r>
            <a:r>
              <a:rPr sz="4400" b="1" spc="-275" dirty="0">
                <a:latin typeface="Georgia"/>
                <a:cs typeface="Georgia"/>
              </a:rPr>
              <a:t> </a:t>
            </a:r>
            <a:r>
              <a:rPr sz="4400" b="1" spc="-530" dirty="0">
                <a:latin typeface="Georgia"/>
                <a:cs typeface="Georgia"/>
              </a:rPr>
              <a:t>Animation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6159" y="1739848"/>
            <a:ext cx="3531869" cy="5033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200400" y="0"/>
            <a:ext cx="3171825" cy="4095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533400" y="409575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    Dimension of IC engines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344881"/>
            <a:ext cx="7073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89480" algn="l"/>
                <a:tab pos="3300729" algn="l"/>
              </a:tabLst>
            </a:pPr>
            <a:r>
              <a:rPr sz="4400" b="1" spc="-685" dirty="0">
                <a:latin typeface="Georgia"/>
                <a:cs typeface="Georgia"/>
              </a:rPr>
              <a:t>PETROL	</a:t>
            </a:r>
            <a:r>
              <a:rPr sz="4400" b="1" spc="-459" dirty="0">
                <a:latin typeface="Georgia"/>
                <a:cs typeface="Georgia"/>
              </a:rPr>
              <a:t>V/S	</a:t>
            </a:r>
            <a:r>
              <a:rPr sz="4400" b="1" spc="-685" dirty="0">
                <a:latin typeface="Georgia"/>
                <a:cs typeface="Georgia"/>
              </a:rPr>
              <a:t>DIESEL</a:t>
            </a:r>
            <a:r>
              <a:rPr sz="4400" b="1" spc="-34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4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0" dirty="0"/>
              <a:t>Diesel</a:t>
            </a:r>
            <a:r>
              <a:rPr spc="-85" dirty="0"/>
              <a:t> </a:t>
            </a:r>
            <a:r>
              <a:rPr spc="-25" dirty="0"/>
              <a:t>cycle</a:t>
            </a:r>
          </a:p>
          <a:p>
            <a:pPr marL="332740" marR="5080" indent="-320675">
              <a:lnSpc>
                <a:spcPts val="2920"/>
              </a:lnSpc>
              <a:spcBef>
                <a:spcPts val="73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00" dirty="0"/>
              <a:t>Only </a:t>
            </a:r>
            <a:r>
              <a:rPr spc="-30" dirty="0"/>
              <a:t>air </a:t>
            </a:r>
            <a:r>
              <a:rPr spc="-40" dirty="0"/>
              <a:t>sucked</a:t>
            </a:r>
            <a:r>
              <a:rPr spc="-110" dirty="0"/>
              <a:t> </a:t>
            </a:r>
            <a:r>
              <a:rPr spc="-50" dirty="0"/>
              <a:t>during  </a:t>
            </a:r>
            <a:r>
              <a:rPr spc="-40" dirty="0"/>
              <a:t>suction</a:t>
            </a:r>
            <a:r>
              <a:rPr spc="-65" dirty="0"/>
              <a:t> </a:t>
            </a:r>
            <a:r>
              <a:rPr spc="-30" dirty="0"/>
              <a:t>stroke</a:t>
            </a:r>
          </a:p>
          <a:p>
            <a:pPr marL="332740" indent="-320675">
              <a:lnSpc>
                <a:spcPct val="100000"/>
              </a:lnSpc>
              <a:spcBef>
                <a:spcPts val="33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30" dirty="0"/>
              <a:t>No </a:t>
            </a:r>
            <a:r>
              <a:rPr spc="-30" dirty="0"/>
              <a:t>spark </a:t>
            </a:r>
            <a:r>
              <a:rPr spc="-50" dirty="0"/>
              <a:t>plug</a:t>
            </a:r>
            <a:r>
              <a:rPr spc="-70" dirty="0"/>
              <a:t> </a:t>
            </a:r>
            <a:r>
              <a:rPr spc="-30" dirty="0"/>
              <a:t>needed</a:t>
            </a:r>
          </a:p>
          <a:p>
            <a:pPr marL="332740" indent="-320675">
              <a:lnSpc>
                <a:spcPct val="100000"/>
              </a:lnSpc>
              <a:spcBef>
                <a:spcPts val="3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00" dirty="0"/>
              <a:t>C.R.=</a:t>
            </a:r>
            <a:r>
              <a:rPr spc="-75" dirty="0"/>
              <a:t> </a:t>
            </a:r>
            <a:r>
              <a:rPr spc="30" dirty="0"/>
              <a:t>14-22</a:t>
            </a:r>
          </a:p>
          <a:p>
            <a:pPr marL="332740" indent="-320675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140" dirty="0"/>
              <a:t>High</a:t>
            </a:r>
            <a:r>
              <a:rPr spc="-65" dirty="0"/>
              <a:t> </a:t>
            </a:r>
            <a:r>
              <a:rPr spc="-35" dirty="0"/>
              <a:t>efficiency</a:t>
            </a:r>
          </a:p>
          <a:p>
            <a:pPr marL="332740" indent="-320675">
              <a:lnSpc>
                <a:spcPct val="100000"/>
              </a:lnSpc>
              <a:spcBef>
                <a:spcPts val="38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80" dirty="0"/>
              <a:t>Heavy</a:t>
            </a:r>
          </a:p>
          <a:p>
            <a:pPr marL="332740" indent="-320675">
              <a:lnSpc>
                <a:spcPct val="100000"/>
              </a:lnSpc>
              <a:spcBef>
                <a:spcPts val="3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5" dirty="0"/>
              <a:t>Costly</a:t>
            </a:r>
          </a:p>
          <a:p>
            <a:pPr marL="332740" indent="-320675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95" dirty="0"/>
              <a:t>More</a:t>
            </a:r>
          </a:p>
          <a:p>
            <a:pPr marL="332740" indent="-320675">
              <a:lnSpc>
                <a:spcPct val="100000"/>
              </a:lnSpc>
              <a:spcBef>
                <a:spcPts val="38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0" dirty="0"/>
              <a:t>Trucks,buses,gensets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2151710"/>
            <a:ext cx="3753485" cy="444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85" dirty="0">
                <a:latin typeface="Georgia"/>
                <a:cs typeface="Georgia"/>
              </a:rPr>
              <a:t>Otto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cycle</a:t>
            </a:r>
            <a:endParaRPr sz="2700">
              <a:latin typeface="Georgia"/>
              <a:cs typeface="Georgia"/>
            </a:endParaRPr>
          </a:p>
          <a:p>
            <a:pPr marL="332740" marR="854075" indent="-320040">
              <a:lnSpc>
                <a:spcPts val="2590"/>
              </a:lnSpc>
              <a:spcBef>
                <a:spcPts val="6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60" dirty="0">
                <a:latin typeface="Georgia"/>
                <a:cs typeface="Georgia"/>
              </a:rPr>
              <a:t>Air </a:t>
            </a:r>
            <a:r>
              <a:rPr sz="2700" spc="355" dirty="0">
                <a:latin typeface="Trebuchet MS"/>
                <a:cs typeface="Trebuchet MS"/>
              </a:rPr>
              <a:t>–</a:t>
            </a:r>
            <a:r>
              <a:rPr sz="2700" spc="-315" dirty="0">
                <a:latin typeface="Trebuchet MS"/>
                <a:cs typeface="Trebuchet MS"/>
              </a:rPr>
              <a:t> </a:t>
            </a:r>
            <a:r>
              <a:rPr sz="2700" spc="-40" dirty="0">
                <a:latin typeface="Georgia"/>
                <a:cs typeface="Georgia"/>
              </a:rPr>
              <a:t>fuel </a:t>
            </a:r>
            <a:r>
              <a:rPr sz="2700" spc="-50" dirty="0">
                <a:latin typeface="Georgia"/>
                <a:cs typeface="Georgia"/>
              </a:rPr>
              <a:t>mixture  </a:t>
            </a:r>
            <a:r>
              <a:rPr sz="2700" spc="-40" dirty="0">
                <a:latin typeface="Georgia"/>
                <a:cs typeface="Georgia"/>
              </a:rPr>
              <a:t>suction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30" dirty="0">
                <a:latin typeface="Georgia"/>
                <a:cs typeface="Georgia"/>
              </a:rPr>
              <a:t>stroke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8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25" dirty="0">
                <a:latin typeface="Georgia"/>
                <a:cs typeface="Georgia"/>
              </a:rPr>
              <a:t>spark </a:t>
            </a:r>
            <a:r>
              <a:rPr sz="2700" spc="-50" dirty="0">
                <a:latin typeface="Georgia"/>
                <a:cs typeface="Georgia"/>
              </a:rPr>
              <a:t>plug </a:t>
            </a:r>
            <a:r>
              <a:rPr sz="2700" spc="-25" dirty="0">
                <a:latin typeface="Georgia"/>
                <a:cs typeface="Georgia"/>
              </a:rPr>
              <a:t>is</a:t>
            </a:r>
            <a:r>
              <a:rPr sz="2700" spc="-15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needed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40" dirty="0">
                <a:latin typeface="Georgia"/>
                <a:cs typeface="Georgia"/>
              </a:rPr>
              <a:t>C.R.=6-12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45" dirty="0">
                <a:latin typeface="Georgia"/>
                <a:cs typeface="Georgia"/>
              </a:rPr>
              <a:t>Low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35" dirty="0">
                <a:latin typeface="Georgia"/>
                <a:cs typeface="Georgia"/>
              </a:rPr>
              <a:t>efficiency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6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80" dirty="0">
                <a:latin typeface="Georgia"/>
                <a:cs typeface="Georgia"/>
              </a:rPr>
              <a:t>Light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weight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4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75" dirty="0">
                <a:latin typeface="Georgia"/>
                <a:cs typeface="Georgia"/>
              </a:rPr>
              <a:t>Cheap</a:t>
            </a:r>
            <a:endParaRPr sz="27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50" dirty="0">
                <a:latin typeface="Georgia"/>
                <a:cs typeface="Georgia"/>
              </a:rPr>
              <a:t>Less </a:t>
            </a:r>
            <a:r>
              <a:rPr sz="2700" spc="-40" dirty="0">
                <a:latin typeface="Georgia"/>
                <a:cs typeface="Georgia"/>
              </a:rPr>
              <a:t>vibration </a:t>
            </a:r>
            <a:r>
              <a:rPr sz="2700" spc="-65" dirty="0">
                <a:latin typeface="Georgia"/>
                <a:cs typeface="Georgia"/>
              </a:rPr>
              <a:t>&amp;</a:t>
            </a:r>
            <a:r>
              <a:rPr sz="2700" spc="-100" dirty="0">
                <a:latin typeface="Georgia"/>
                <a:cs typeface="Georgia"/>
              </a:rPr>
              <a:t> </a:t>
            </a:r>
            <a:r>
              <a:rPr sz="2700" spc="-35" dirty="0">
                <a:latin typeface="Georgia"/>
                <a:cs typeface="Georgia"/>
              </a:rPr>
              <a:t>noise</a:t>
            </a:r>
            <a:endParaRPr sz="2700">
              <a:latin typeface="Georgia"/>
              <a:cs typeface="Georgia"/>
            </a:endParaRPr>
          </a:p>
          <a:p>
            <a:pPr marL="332740" marR="5080" indent="-320040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85" dirty="0">
                <a:latin typeface="Georgia"/>
                <a:cs typeface="Georgia"/>
              </a:rPr>
              <a:t>Motor </a:t>
            </a:r>
            <a:r>
              <a:rPr sz="2700" spc="-45" dirty="0">
                <a:latin typeface="Georgia"/>
                <a:cs typeface="Georgia"/>
              </a:rPr>
              <a:t>cycles, </a:t>
            </a:r>
            <a:r>
              <a:rPr sz="2700" spc="-50" dirty="0">
                <a:latin typeface="Georgia"/>
                <a:cs typeface="Georgia"/>
              </a:rPr>
              <a:t>cars,</a:t>
            </a:r>
            <a:r>
              <a:rPr sz="2700" spc="-105" dirty="0">
                <a:latin typeface="Georgia"/>
                <a:cs typeface="Georgia"/>
              </a:rPr>
              <a:t> </a:t>
            </a:r>
            <a:r>
              <a:rPr sz="2700" spc="-55" dirty="0">
                <a:latin typeface="Georgia"/>
                <a:cs typeface="Georgia"/>
              </a:rPr>
              <a:t>light  </a:t>
            </a:r>
            <a:r>
              <a:rPr sz="2700" spc="-30" dirty="0">
                <a:latin typeface="Georgia"/>
                <a:cs typeface="Georgia"/>
              </a:rPr>
              <a:t>duty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30" dirty="0">
                <a:latin typeface="Georgia"/>
                <a:cs typeface="Georgia"/>
              </a:rPr>
              <a:t>vehicles</a:t>
            </a:r>
            <a:endParaRPr sz="27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550" y="1524000"/>
            <a:ext cx="3829050" cy="64008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6065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265"/>
              </a:spcBef>
            </a:pPr>
            <a:r>
              <a:rPr sz="2000" b="1" spc="-310" dirty="0">
                <a:solidFill>
                  <a:srgbClr val="FFFFFF"/>
                </a:solidFill>
                <a:latin typeface="Georgia"/>
                <a:cs typeface="Georgia"/>
              </a:rPr>
              <a:t>PETROL </a:t>
            </a:r>
            <a:r>
              <a:rPr sz="2000" b="1" spc="-320" dirty="0">
                <a:solidFill>
                  <a:srgbClr val="FFFFFF"/>
                </a:solidFill>
                <a:latin typeface="Georgia"/>
                <a:cs typeface="Georgia"/>
              </a:rPr>
              <a:t>ENGINE</a:t>
            </a:r>
            <a:r>
              <a:rPr sz="2000" b="1" spc="-19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200" dirty="0">
                <a:solidFill>
                  <a:srgbClr val="FFFFFF"/>
                </a:solidFill>
                <a:latin typeface="Georgia"/>
                <a:cs typeface="Georgia"/>
              </a:rPr>
              <a:t>(S.I.)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600" y="1524000"/>
            <a:ext cx="3886200" cy="640080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60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65"/>
              </a:spcBef>
            </a:pPr>
            <a:r>
              <a:rPr sz="2000" b="1" spc="-310" dirty="0">
                <a:solidFill>
                  <a:srgbClr val="FFFFFF"/>
                </a:solidFill>
                <a:latin typeface="Georgia"/>
                <a:cs typeface="Georgia"/>
              </a:rPr>
              <a:t>DIESEL</a:t>
            </a:r>
            <a:r>
              <a:rPr sz="2000" b="1" spc="-1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270" dirty="0">
                <a:solidFill>
                  <a:srgbClr val="FFFFFF"/>
                </a:solidFill>
                <a:latin typeface="Georgia"/>
                <a:cs typeface="Georgia"/>
              </a:rPr>
              <a:t>ENGINE(C.I.)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0550" y="128015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16764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16764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2140" y="439293"/>
            <a:ext cx="3479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25750" algn="l"/>
              </a:tabLst>
            </a:pPr>
            <a:r>
              <a:rPr sz="3200" b="1" spc="-320" dirty="0">
                <a:latin typeface="Georgia"/>
                <a:cs typeface="Georgia"/>
              </a:rPr>
              <a:t>T</a:t>
            </a:r>
            <a:r>
              <a:rPr sz="3200" b="1" spc="-765" dirty="0">
                <a:latin typeface="Georgia"/>
                <a:cs typeface="Georgia"/>
              </a:rPr>
              <a:t>W</a:t>
            </a:r>
            <a:r>
              <a:rPr sz="3200" b="1" spc="-535" dirty="0">
                <a:latin typeface="Georgia"/>
                <a:cs typeface="Georgia"/>
              </a:rPr>
              <a:t>O</a:t>
            </a:r>
            <a:r>
              <a:rPr sz="3200" b="1" spc="-210" dirty="0">
                <a:latin typeface="Georgia"/>
                <a:cs typeface="Georgia"/>
              </a:rPr>
              <a:t> </a:t>
            </a:r>
            <a:r>
              <a:rPr sz="3200" b="1" spc="-545" dirty="0">
                <a:latin typeface="Georgia"/>
                <a:cs typeface="Georgia"/>
              </a:rPr>
              <a:t>S</a:t>
            </a:r>
            <a:r>
              <a:rPr sz="3200" b="1" spc="-320" dirty="0">
                <a:latin typeface="Georgia"/>
                <a:cs typeface="Georgia"/>
              </a:rPr>
              <a:t>T</a:t>
            </a:r>
            <a:r>
              <a:rPr sz="3200" b="1" spc="-650" dirty="0">
                <a:latin typeface="Georgia"/>
                <a:cs typeface="Georgia"/>
              </a:rPr>
              <a:t>R</a:t>
            </a:r>
            <a:r>
              <a:rPr sz="3200" b="1" spc="-580" dirty="0">
                <a:latin typeface="Georgia"/>
                <a:cs typeface="Georgia"/>
              </a:rPr>
              <a:t>O</a:t>
            </a:r>
            <a:r>
              <a:rPr sz="3200" b="1" spc="-640" dirty="0">
                <a:latin typeface="Georgia"/>
                <a:cs typeface="Georgia"/>
              </a:rPr>
              <a:t>K</a:t>
            </a:r>
            <a:r>
              <a:rPr sz="3200" b="1" spc="-495" dirty="0">
                <a:latin typeface="Georgia"/>
                <a:cs typeface="Georgia"/>
              </a:rPr>
              <a:t>E</a:t>
            </a:r>
            <a:r>
              <a:rPr sz="3200" b="1" spc="-490" dirty="0">
                <a:latin typeface="Georgia"/>
                <a:cs typeface="Georgia"/>
              </a:rPr>
              <a:t>S</a:t>
            </a:r>
            <a:r>
              <a:rPr sz="3200" b="1" dirty="0">
                <a:latin typeface="Georgia"/>
                <a:cs typeface="Georgia"/>
              </a:rPr>
              <a:t>	</a:t>
            </a:r>
            <a:r>
              <a:rPr sz="3200" b="1" spc="-535" dirty="0">
                <a:latin typeface="Georgia"/>
                <a:cs typeface="Georgia"/>
              </a:rPr>
              <a:t>V</a:t>
            </a:r>
            <a:r>
              <a:rPr sz="3200" b="1" spc="35" dirty="0">
                <a:latin typeface="Georgia"/>
                <a:cs typeface="Georgia"/>
              </a:rPr>
              <a:t>/</a:t>
            </a:r>
            <a:r>
              <a:rPr sz="3200" b="1" spc="-490" dirty="0">
                <a:latin typeface="Georgia"/>
                <a:cs typeface="Georgia"/>
              </a:rPr>
              <a:t>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70" dirty="0"/>
              <a:t>Cycle </a:t>
            </a:r>
            <a:r>
              <a:rPr spc="-114" dirty="0"/>
              <a:t>- </a:t>
            </a:r>
            <a:r>
              <a:rPr spc="335" dirty="0"/>
              <a:t>1 </a:t>
            </a:r>
            <a:r>
              <a:rPr spc="-10" dirty="0"/>
              <a:t>rev </a:t>
            </a:r>
            <a:r>
              <a:rPr spc="-65" dirty="0"/>
              <a:t>&amp; </a:t>
            </a:r>
            <a:r>
              <a:rPr spc="-15" dirty="0"/>
              <a:t>2</a:t>
            </a:r>
            <a:r>
              <a:rPr spc="-450" dirty="0"/>
              <a:t> </a:t>
            </a:r>
            <a:r>
              <a:rPr spc="-25" dirty="0"/>
              <a:t>strokes</a:t>
            </a: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330" dirty="0"/>
              <a:t>1</a:t>
            </a:r>
            <a:r>
              <a:rPr spc="-229" dirty="0"/>
              <a:t> </a:t>
            </a:r>
            <a:r>
              <a:rPr spc="-5" dirty="0"/>
              <a:t>power </a:t>
            </a:r>
            <a:r>
              <a:rPr spc="-30" dirty="0"/>
              <a:t>stroke </a:t>
            </a:r>
            <a:r>
              <a:rPr spc="-10" dirty="0"/>
              <a:t>per </a:t>
            </a:r>
            <a:r>
              <a:rPr spc="-170" dirty="0"/>
              <a:t>Rev.</a:t>
            </a:r>
          </a:p>
          <a:p>
            <a:pPr marL="332740" indent="-320040">
              <a:lnSpc>
                <a:spcPct val="100000"/>
              </a:lnSpc>
              <a:spcBef>
                <a:spcPts val="38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45" dirty="0"/>
              <a:t>Ports</a:t>
            </a:r>
          </a:p>
          <a:p>
            <a:pPr marL="332740" marR="5080" indent="-320040">
              <a:lnSpc>
                <a:spcPts val="2920"/>
              </a:lnSpc>
              <a:spcBef>
                <a:spcPts val="73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75" dirty="0"/>
              <a:t>Simple ,light </a:t>
            </a:r>
            <a:r>
              <a:rPr spc="-25" dirty="0"/>
              <a:t>weight </a:t>
            </a:r>
            <a:r>
              <a:rPr spc="-175" dirty="0"/>
              <a:t>, </a:t>
            </a:r>
            <a:r>
              <a:rPr spc="5" dirty="0"/>
              <a:t>low  </a:t>
            </a:r>
            <a:r>
              <a:rPr spc="-25" dirty="0"/>
              <a:t>cost</a:t>
            </a:r>
          </a:p>
          <a:p>
            <a:pPr marL="332740" marR="521970" indent="-320040">
              <a:lnSpc>
                <a:spcPts val="2920"/>
              </a:lnSpc>
              <a:spcBef>
                <a:spcPts val="69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95" dirty="0"/>
              <a:t>More </a:t>
            </a:r>
            <a:r>
              <a:rPr spc="-5" dirty="0"/>
              <a:t>power </a:t>
            </a:r>
            <a:r>
              <a:rPr spc="-40" dirty="0"/>
              <a:t>for</a:t>
            </a:r>
            <a:r>
              <a:rPr spc="-125" dirty="0"/>
              <a:t> </a:t>
            </a:r>
            <a:r>
              <a:rPr spc="-45" dirty="0"/>
              <a:t>same  </a:t>
            </a:r>
            <a:r>
              <a:rPr spc="-5" dirty="0"/>
              <a:t>size</a:t>
            </a:r>
            <a:r>
              <a:rPr spc="-80" dirty="0"/>
              <a:t> </a:t>
            </a:r>
            <a:r>
              <a:rPr spc="-40" dirty="0"/>
              <a:t>engine</a:t>
            </a:r>
          </a:p>
          <a:p>
            <a:pPr marL="332740" indent="-320040">
              <a:lnSpc>
                <a:spcPct val="100000"/>
              </a:lnSpc>
              <a:spcBef>
                <a:spcPts val="34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5" dirty="0"/>
              <a:t>Piston </a:t>
            </a:r>
            <a:r>
              <a:rPr spc="-35" dirty="0"/>
              <a:t>shape</a:t>
            </a:r>
            <a:r>
              <a:rPr spc="-95" dirty="0"/>
              <a:t> </a:t>
            </a:r>
            <a:r>
              <a:rPr spc="40" dirty="0">
                <a:latin typeface="Trebuchet MS"/>
                <a:cs typeface="Trebuchet MS"/>
              </a:rPr>
              <a:t>–</a:t>
            </a:r>
            <a:r>
              <a:rPr spc="40" dirty="0"/>
              <a:t>crown</a:t>
            </a: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0" dirty="0"/>
              <a:t>Less</a:t>
            </a:r>
            <a:r>
              <a:rPr spc="-75" dirty="0"/>
              <a:t> </a:t>
            </a:r>
            <a:r>
              <a:rPr spc="-35" dirty="0"/>
              <a:t>efficiency</a:t>
            </a: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155" dirty="0"/>
              <a:t>E.g, </a:t>
            </a:r>
            <a:r>
              <a:rPr spc="-65" dirty="0"/>
              <a:t>mopeds,</a:t>
            </a:r>
            <a:r>
              <a:rPr spc="35" dirty="0"/>
              <a:t> </a:t>
            </a:r>
            <a:r>
              <a:rPr spc="-20" dirty="0"/>
              <a:t>scooters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11440" y="439293"/>
            <a:ext cx="2707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60" dirty="0">
                <a:solidFill>
                  <a:srgbClr val="775F54"/>
                </a:solidFill>
                <a:latin typeface="Georgia"/>
                <a:cs typeface="Georgia"/>
              </a:rPr>
              <a:t>FOUR</a:t>
            </a:r>
            <a:r>
              <a:rPr sz="3200" b="1" spc="-509" dirty="0">
                <a:solidFill>
                  <a:srgbClr val="775F54"/>
                </a:solidFill>
                <a:latin typeface="Georgia"/>
                <a:cs typeface="Georgia"/>
              </a:rPr>
              <a:t> </a:t>
            </a:r>
            <a:r>
              <a:rPr sz="3200" b="1" spc="-535" dirty="0">
                <a:solidFill>
                  <a:srgbClr val="775F54"/>
                </a:solidFill>
                <a:latin typeface="Georgia"/>
                <a:cs typeface="Georgia"/>
              </a:rPr>
              <a:t>STROKES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5175" y="2068524"/>
            <a:ext cx="4279265" cy="431673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5" dirty="0">
                <a:latin typeface="Georgia"/>
                <a:cs typeface="Georgia"/>
              </a:rPr>
              <a:t>Cycle-2rev </a:t>
            </a:r>
            <a:r>
              <a:rPr sz="2900" spc="-65" dirty="0">
                <a:latin typeface="Georgia"/>
                <a:cs typeface="Georgia"/>
              </a:rPr>
              <a:t>&amp;</a:t>
            </a:r>
            <a:r>
              <a:rPr sz="2900" spc="-110" dirty="0">
                <a:latin typeface="Georgia"/>
                <a:cs typeface="Georgia"/>
              </a:rPr>
              <a:t> </a:t>
            </a:r>
            <a:r>
              <a:rPr sz="2900" spc="-25" dirty="0">
                <a:latin typeface="Georgia"/>
                <a:cs typeface="Georgia"/>
              </a:rPr>
              <a:t>4strokes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4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360" dirty="0">
                <a:latin typeface="Georgia"/>
                <a:cs typeface="Georgia"/>
              </a:rPr>
              <a:t>1</a:t>
            </a:r>
            <a:r>
              <a:rPr sz="2900" spc="-370" dirty="0">
                <a:latin typeface="Georgia"/>
                <a:cs typeface="Georgia"/>
              </a:rPr>
              <a:t> </a:t>
            </a:r>
            <a:r>
              <a:rPr sz="2900" spc="-25" dirty="0">
                <a:latin typeface="Georgia"/>
                <a:cs typeface="Georgia"/>
              </a:rPr>
              <a:t>Power stroke </a:t>
            </a:r>
            <a:r>
              <a:rPr sz="2900" spc="-5" dirty="0">
                <a:latin typeface="Georgia"/>
                <a:cs typeface="Georgia"/>
              </a:rPr>
              <a:t>per </a:t>
            </a:r>
            <a:r>
              <a:rPr sz="2900" spc="-15" dirty="0">
                <a:latin typeface="Georgia"/>
                <a:cs typeface="Georgia"/>
              </a:rPr>
              <a:t>2 </a:t>
            </a:r>
            <a:r>
              <a:rPr sz="2900" spc="-95" dirty="0">
                <a:latin typeface="Georgia"/>
                <a:cs typeface="Georgia"/>
              </a:rPr>
              <a:t>Rev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6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40" dirty="0">
                <a:latin typeface="Georgia"/>
                <a:cs typeface="Georgia"/>
              </a:rPr>
              <a:t>valves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ts val="3304"/>
              </a:lnSpc>
              <a:spcBef>
                <a:spcPts val="3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75" dirty="0">
                <a:latin typeface="Georgia"/>
                <a:cs typeface="Georgia"/>
              </a:rPr>
              <a:t>Complicated,</a:t>
            </a:r>
            <a:r>
              <a:rPr sz="2900" spc="-105" dirty="0">
                <a:latin typeface="Georgia"/>
                <a:cs typeface="Georgia"/>
              </a:rPr>
              <a:t> </a:t>
            </a:r>
            <a:r>
              <a:rPr sz="2900" spc="-25" dirty="0">
                <a:latin typeface="Georgia"/>
                <a:cs typeface="Georgia"/>
              </a:rPr>
              <a:t>heavy</a:t>
            </a:r>
            <a:endParaRPr sz="2900">
              <a:latin typeface="Georgia"/>
              <a:cs typeface="Georgia"/>
            </a:endParaRPr>
          </a:p>
          <a:p>
            <a:pPr marL="332105">
              <a:lnSpc>
                <a:spcPts val="3304"/>
              </a:lnSpc>
            </a:pPr>
            <a:r>
              <a:rPr sz="2900" spc="-190" dirty="0">
                <a:latin typeface="Georgia"/>
                <a:cs typeface="Georgia"/>
              </a:rPr>
              <a:t>,</a:t>
            </a:r>
            <a:r>
              <a:rPr sz="2900" spc="-80" dirty="0">
                <a:latin typeface="Georgia"/>
                <a:cs typeface="Georgia"/>
              </a:rPr>
              <a:t> </a:t>
            </a:r>
            <a:r>
              <a:rPr sz="2900" spc="-25" dirty="0">
                <a:latin typeface="Georgia"/>
                <a:cs typeface="Georgia"/>
              </a:rPr>
              <a:t>costly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50" dirty="0">
                <a:latin typeface="Georgia"/>
                <a:cs typeface="Georgia"/>
              </a:rPr>
              <a:t>Less</a:t>
            </a:r>
            <a:r>
              <a:rPr sz="2900" spc="-95" dirty="0">
                <a:latin typeface="Georgia"/>
                <a:cs typeface="Georgia"/>
              </a:rPr>
              <a:t> </a:t>
            </a:r>
            <a:r>
              <a:rPr sz="2900" dirty="0">
                <a:latin typeface="Georgia"/>
                <a:cs typeface="Georgia"/>
              </a:rPr>
              <a:t>power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6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75" dirty="0">
                <a:latin typeface="Georgia"/>
                <a:cs typeface="Georgia"/>
              </a:rPr>
              <a:t>Flat</a:t>
            </a:r>
            <a:r>
              <a:rPr sz="2900" spc="-85" dirty="0">
                <a:latin typeface="Georgia"/>
                <a:cs typeface="Georgia"/>
              </a:rPr>
              <a:t> </a:t>
            </a:r>
            <a:r>
              <a:rPr sz="2900" spc="-45" dirty="0">
                <a:latin typeface="Georgia"/>
                <a:cs typeface="Georgia"/>
              </a:rPr>
              <a:t>piston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100" dirty="0">
                <a:latin typeface="Georgia"/>
                <a:cs typeface="Georgia"/>
              </a:rPr>
              <a:t>More</a:t>
            </a:r>
            <a:r>
              <a:rPr sz="2900" spc="-85" dirty="0">
                <a:latin typeface="Georgia"/>
                <a:cs typeface="Georgia"/>
              </a:rPr>
              <a:t> </a:t>
            </a:r>
            <a:r>
              <a:rPr sz="2900" spc="-35" dirty="0">
                <a:latin typeface="Georgia"/>
                <a:cs typeface="Georgia"/>
              </a:rPr>
              <a:t>efficiency</a:t>
            </a:r>
            <a:endParaRPr sz="29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3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95" dirty="0">
                <a:latin typeface="Georgia"/>
                <a:cs typeface="Georgia"/>
              </a:rPr>
              <a:t>Cars,</a:t>
            </a:r>
            <a:r>
              <a:rPr sz="2900" spc="-105" dirty="0">
                <a:latin typeface="Georgia"/>
                <a:cs typeface="Georgia"/>
              </a:rPr>
              <a:t> </a:t>
            </a:r>
            <a:r>
              <a:rPr sz="2900" spc="-45" dirty="0">
                <a:latin typeface="Georgia"/>
                <a:cs typeface="Georgia"/>
              </a:rPr>
              <a:t>bikes,trucks,buses</a:t>
            </a:r>
            <a:endParaRPr sz="29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1524000"/>
            <a:ext cx="3886200" cy="64008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60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65"/>
              </a:spcBef>
            </a:pPr>
            <a:r>
              <a:rPr sz="2000" b="1" spc="-335" dirty="0">
                <a:solidFill>
                  <a:srgbClr val="FFFFFF"/>
                </a:solidFill>
                <a:latin typeface="Georgia"/>
                <a:cs typeface="Georgia"/>
              </a:rPr>
              <a:t>TWO</a:t>
            </a:r>
            <a:r>
              <a:rPr sz="2000" b="1" spc="-3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330" dirty="0">
                <a:solidFill>
                  <a:srgbClr val="FFFFFF"/>
                </a:solidFill>
                <a:latin typeface="Georgia"/>
                <a:cs typeface="Georgia"/>
              </a:rPr>
              <a:t>STROKES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00600" y="1447800"/>
            <a:ext cx="3886200" cy="640080"/>
          </a:xfrm>
          <a:custGeom>
            <a:avLst/>
            <a:gdLst/>
            <a:ahLst/>
            <a:cxnLst/>
            <a:rect l="l" t="t" r="r" b="b"/>
            <a:pathLst>
              <a:path w="3886200" h="640080">
                <a:moveTo>
                  <a:pt x="3886200" y="0"/>
                </a:moveTo>
                <a:lnTo>
                  <a:pt x="0" y="0"/>
                </a:lnTo>
                <a:lnTo>
                  <a:pt x="0" y="640079"/>
                </a:lnTo>
                <a:lnTo>
                  <a:pt x="3886200" y="640079"/>
                </a:lnTo>
                <a:lnTo>
                  <a:pt x="3886200" y="0"/>
                </a:lnTo>
                <a:close/>
              </a:path>
            </a:pathLst>
          </a:custGeom>
          <a:solidFill>
            <a:srgbClr val="D7B1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00600" y="1524000"/>
            <a:ext cx="3886200" cy="563880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844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665"/>
              </a:spcBef>
            </a:pPr>
            <a:r>
              <a:rPr sz="2000" b="1" spc="-345" dirty="0">
                <a:solidFill>
                  <a:srgbClr val="FFFFFF"/>
                </a:solidFill>
                <a:latin typeface="Georgia"/>
                <a:cs typeface="Georgia"/>
              </a:rPr>
              <a:t>FOUR</a:t>
            </a:r>
            <a:r>
              <a:rPr sz="2000" b="1" spc="-3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330" dirty="0">
                <a:solidFill>
                  <a:srgbClr val="FFFFFF"/>
                </a:solidFill>
                <a:latin typeface="Georgia"/>
                <a:cs typeface="Georgia"/>
              </a:rPr>
              <a:t>STROKES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52400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600200"/>
              <a:ext cx="1295400" cy="990600"/>
            </a:xfrm>
            <a:custGeom>
              <a:avLst/>
              <a:gdLst/>
              <a:ahLst/>
              <a:cxnLst/>
              <a:rect l="l" t="t" r="r" b="b"/>
              <a:pathLst>
                <a:path w="1295400" h="990600">
                  <a:moveTo>
                    <a:pt x="12954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1295400" y="990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8739" y="2678709"/>
            <a:ext cx="7194550" cy="36353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800" b="1" spc="-375" dirty="0">
                <a:solidFill>
                  <a:srgbClr val="00AF50"/>
                </a:solidFill>
                <a:latin typeface="Georgia"/>
                <a:cs typeface="Georgia"/>
              </a:rPr>
              <a:t>I.C.</a:t>
            </a:r>
            <a:r>
              <a:rPr sz="2800" b="1" spc="-175" dirty="0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sz="2800" b="1" spc="-455" dirty="0">
                <a:solidFill>
                  <a:srgbClr val="00AF50"/>
                </a:solidFill>
                <a:latin typeface="Georgia"/>
                <a:cs typeface="Georgia"/>
              </a:rPr>
              <a:t>ENGINE</a:t>
            </a:r>
            <a:endParaRPr sz="2800">
              <a:latin typeface="Georgia"/>
              <a:cs typeface="Georgia"/>
            </a:endParaRPr>
          </a:p>
          <a:p>
            <a:pPr marL="927100" marR="5080">
              <a:lnSpc>
                <a:spcPts val="4070"/>
              </a:lnSpc>
              <a:spcBef>
                <a:spcPts val="240"/>
              </a:spcBef>
            </a:pPr>
            <a:r>
              <a:rPr sz="2800" b="1" spc="-490" dirty="0">
                <a:solidFill>
                  <a:srgbClr val="00AF50"/>
                </a:solidFill>
                <a:latin typeface="Georgia"/>
                <a:cs typeface="Georgia"/>
              </a:rPr>
              <a:t>FOUR </a:t>
            </a:r>
            <a:r>
              <a:rPr sz="2800" b="1" spc="-465" dirty="0">
                <a:solidFill>
                  <a:srgbClr val="00AF50"/>
                </a:solidFill>
                <a:latin typeface="Georgia"/>
                <a:cs typeface="Georgia"/>
              </a:rPr>
              <a:t>STROKE </a:t>
            </a:r>
            <a:r>
              <a:rPr sz="2800" b="1" spc="-434" dirty="0">
                <a:solidFill>
                  <a:srgbClr val="00AF50"/>
                </a:solidFill>
                <a:latin typeface="Georgia"/>
                <a:cs typeface="Georgia"/>
              </a:rPr>
              <a:t>PETROL </a:t>
            </a:r>
            <a:r>
              <a:rPr sz="2800" b="1" spc="-320" dirty="0">
                <a:solidFill>
                  <a:srgbClr val="00AF50"/>
                </a:solidFill>
                <a:latin typeface="Georgia"/>
                <a:cs typeface="Georgia"/>
              </a:rPr>
              <a:t>&amp; </a:t>
            </a:r>
            <a:r>
              <a:rPr sz="2800" b="1" spc="-440" dirty="0">
                <a:solidFill>
                  <a:srgbClr val="00AF50"/>
                </a:solidFill>
                <a:latin typeface="Georgia"/>
                <a:cs typeface="Georgia"/>
              </a:rPr>
              <a:t>DIESEL </a:t>
            </a:r>
            <a:r>
              <a:rPr sz="2800" b="1" spc="-455" dirty="0">
                <a:solidFill>
                  <a:srgbClr val="00AF50"/>
                </a:solidFill>
                <a:latin typeface="Georgia"/>
                <a:cs typeface="Georgia"/>
              </a:rPr>
              <a:t>ENGINE  </a:t>
            </a:r>
            <a:r>
              <a:rPr sz="2800" b="1" spc="-475" dirty="0">
                <a:solidFill>
                  <a:srgbClr val="00AF50"/>
                </a:solidFill>
                <a:latin typeface="Georgia"/>
                <a:cs typeface="Georgia"/>
              </a:rPr>
              <a:t>TWO </a:t>
            </a:r>
            <a:r>
              <a:rPr sz="2800" b="1" spc="-465" dirty="0">
                <a:solidFill>
                  <a:srgbClr val="00AF50"/>
                </a:solidFill>
                <a:latin typeface="Georgia"/>
                <a:cs typeface="Georgia"/>
              </a:rPr>
              <a:t>STROKE </a:t>
            </a:r>
            <a:r>
              <a:rPr sz="2800" b="1" spc="-434" dirty="0">
                <a:solidFill>
                  <a:srgbClr val="00AF50"/>
                </a:solidFill>
                <a:latin typeface="Georgia"/>
                <a:cs typeface="Georgia"/>
              </a:rPr>
              <a:t>PETROL </a:t>
            </a:r>
            <a:r>
              <a:rPr sz="2800" b="1" spc="-315" dirty="0">
                <a:solidFill>
                  <a:srgbClr val="00AF50"/>
                </a:solidFill>
                <a:latin typeface="Georgia"/>
                <a:cs typeface="Georgia"/>
              </a:rPr>
              <a:t>&amp; </a:t>
            </a:r>
            <a:r>
              <a:rPr sz="2800" b="1" spc="-440" dirty="0">
                <a:solidFill>
                  <a:srgbClr val="00AF50"/>
                </a:solidFill>
                <a:latin typeface="Georgia"/>
                <a:cs typeface="Georgia"/>
              </a:rPr>
              <a:t>DIESEL</a:t>
            </a:r>
            <a:r>
              <a:rPr sz="2800" b="1" spc="-400" dirty="0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sz="2800" b="1" spc="-455" dirty="0">
                <a:solidFill>
                  <a:srgbClr val="00AF50"/>
                </a:solidFill>
                <a:latin typeface="Georgia"/>
                <a:cs typeface="Georgia"/>
              </a:rPr>
              <a:t>ENGINE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b="1" spc="-434" dirty="0">
                <a:solidFill>
                  <a:srgbClr val="00AF50"/>
                </a:solidFill>
                <a:latin typeface="Georgia"/>
                <a:cs typeface="Georgia"/>
              </a:rPr>
              <a:t>TURBINE</a:t>
            </a:r>
            <a:endParaRPr sz="2800">
              <a:latin typeface="Georgia"/>
              <a:cs typeface="Georgia"/>
            </a:endParaRPr>
          </a:p>
          <a:p>
            <a:pPr marL="927100" marR="4641215">
              <a:lnSpc>
                <a:spcPts val="4070"/>
              </a:lnSpc>
              <a:spcBef>
                <a:spcPts val="240"/>
              </a:spcBef>
            </a:pPr>
            <a:r>
              <a:rPr sz="2800" b="1" spc="-470" dirty="0">
                <a:solidFill>
                  <a:srgbClr val="00AF50"/>
                </a:solidFill>
                <a:latin typeface="Georgia"/>
                <a:cs typeface="Georgia"/>
              </a:rPr>
              <a:t>IMPULSE  </a:t>
            </a:r>
            <a:r>
              <a:rPr sz="2800" b="1" spc="-520" dirty="0">
                <a:solidFill>
                  <a:srgbClr val="00AF50"/>
                </a:solidFill>
                <a:latin typeface="Georgia"/>
                <a:cs typeface="Georgia"/>
              </a:rPr>
              <a:t>R</a:t>
            </a:r>
            <a:r>
              <a:rPr sz="2800" b="1" spc="-450" dirty="0">
                <a:solidFill>
                  <a:srgbClr val="00AF50"/>
                </a:solidFill>
                <a:latin typeface="Georgia"/>
                <a:cs typeface="Georgia"/>
              </a:rPr>
              <a:t>E</a:t>
            </a:r>
            <a:r>
              <a:rPr sz="2800" b="1" spc="-445" dirty="0">
                <a:solidFill>
                  <a:srgbClr val="00AF50"/>
                </a:solidFill>
                <a:latin typeface="Georgia"/>
                <a:cs typeface="Georgia"/>
              </a:rPr>
              <a:t>A</a:t>
            </a:r>
            <a:r>
              <a:rPr sz="2800" b="1" spc="-459" dirty="0">
                <a:solidFill>
                  <a:srgbClr val="00AF50"/>
                </a:solidFill>
                <a:latin typeface="Georgia"/>
                <a:cs typeface="Georgia"/>
              </a:rPr>
              <a:t>C</a:t>
            </a:r>
            <a:r>
              <a:rPr sz="2800" b="1" spc="-290" dirty="0">
                <a:solidFill>
                  <a:srgbClr val="00AF50"/>
                </a:solidFill>
                <a:latin typeface="Georgia"/>
                <a:cs typeface="Georgia"/>
              </a:rPr>
              <a:t>T</a:t>
            </a:r>
            <a:r>
              <a:rPr sz="2800" b="1" spc="-370" dirty="0">
                <a:solidFill>
                  <a:srgbClr val="00AF50"/>
                </a:solidFill>
                <a:latin typeface="Georgia"/>
                <a:cs typeface="Georgia"/>
              </a:rPr>
              <a:t>I</a:t>
            </a:r>
            <a:r>
              <a:rPr sz="2800" b="1" spc="-500" dirty="0">
                <a:solidFill>
                  <a:srgbClr val="00AF50"/>
                </a:solidFill>
                <a:latin typeface="Georgia"/>
                <a:cs typeface="Georgia"/>
              </a:rPr>
              <a:t>O</a:t>
            </a:r>
            <a:r>
              <a:rPr sz="2800" b="1" spc="-450" dirty="0">
                <a:solidFill>
                  <a:srgbClr val="00AF50"/>
                </a:solidFill>
                <a:latin typeface="Georgia"/>
                <a:cs typeface="Georgia"/>
              </a:rPr>
              <a:t>N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b="1" spc="-455" dirty="0">
                <a:solidFill>
                  <a:srgbClr val="00AF50"/>
                </a:solidFill>
                <a:latin typeface="Georgia"/>
                <a:cs typeface="Georgia"/>
              </a:rPr>
              <a:t>BOILERS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3B6D2"/>
          </a:solidFill>
        </p:spPr>
        <p:txBody>
          <a:bodyPr vert="horz" wrap="square" lIns="0" tIns="1454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145"/>
              </a:spcBef>
            </a:pPr>
            <a:r>
              <a:rPr sz="4400" b="1" spc="-775" dirty="0">
                <a:solidFill>
                  <a:srgbClr val="FF0000"/>
                </a:solidFill>
                <a:latin typeface="Georgia"/>
                <a:cs typeface="Georgia"/>
              </a:rPr>
              <a:t>POWER </a:t>
            </a:r>
            <a:r>
              <a:rPr sz="4400" b="1" spc="-765" dirty="0">
                <a:solidFill>
                  <a:srgbClr val="FF0000"/>
                </a:solidFill>
                <a:latin typeface="Georgia"/>
                <a:cs typeface="Georgia"/>
              </a:rPr>
              <a:t>PRODUCING</a:t>
            </a:r>
            <a:r>
              <a:rPr sz="4400" b="1" spc="-47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400" b="1" spc="-695" dirty="0">
                <a:solidFill>
                  <a:srgbClr val="FF0000"/>
                </a:solidFill>
                <a:latin typeface="Georgia"/>
                <a:cs typeface="Georgia"/>
              </a:rPr>
              <a:t>DEVICES</a:t>
            </a:r>
            <a:endParaRPr sz="44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36829"/>
            <a:ext cx="27597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90" dirty="0">
                <a:latin typeface="Georgia"/>
                <a:cs typeface="Georgia"/>
              </a:rPr>
              <a:t>I.C.</a:t>
            </a:r>
            <a:r>
              <a:rPr sz="4400" b="1" spc="-30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43140"/>
            <a:ext cx="7996555" cy="39077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2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275" dirty="0">
                <a:solidFill>
                  <a:srgbClr val="00AF50"/>
                </a:solidFill>
                <a:latin typeface="Georgia"/>
                <a:cs typeface="Georgia"/>
              </a:rPr>
              <a:t>ENGINE</a:t>
            </a:r>
            <a:endParaRPr sz="3200">
              <a:latin typeface="Georgia"/>
              <a:cs typeface="Georgia"/>
            </a:endParaRPr>
          </a:p>
          <a:p>
            <a:pPr marL="332740" marR="5080" algn="just">
              <a:lnSpc>
                <a:spcPct val="100000"/>
              </a:lnSpc>
              <a:spcBef>
                <a:spcPts val="695"/>
              </a:spcBef>
            </a:pPr>
            <a:r>
              <a:rPr sz="3600" spc="-100" dirty="0">
                <a:latin typeface="Georgia"/>
                <a:cs typeface="Georgia"/>
              </a:rPr>
              <a:t>Mechanical </a:t>
            </a:r>
            <a:r>
              <a:rPr sz="3600" spc="-30" dirty="0">
                <a:latin typeface="Georgia"/>
                <a:cs typeface="Georgia"/>
              </a:rPr>
              <a:t>device </a:t>
            </a:r>
            <a:r>
              <a:rPr sz="3600" spc="-45" dirty="0">
                <a:latin typeface="Georgia"/>
                <a:cs typeface="Georgia"/>
              </a:rPr>
              <a:t>which </a:t>
            </a:r>
            <a:r>
              <a:rPr sz="3600" spc="-40" dirty="0">
                <a:latin typeface="Georgia"/>
                <a:cs typeface="Georgia"/>
              </a:rPr>
              <a:t>converts </a:t>
            </a:r>
            <a:r>
              <a:rPr sz="3600" spc="-50" dirty="0">
                <a:latin typeface="Georgia"/>
                <a:cs typeface="Georgia"/>
              </a:rPr>
              <a:t>one  </a:t>
            </a:r>
            <a:r>
              <a:rPr sz="3600" spc="-85" dirty="0">
                <a:latin typeface="Georgia"/>
                <a:cs typeface="Georgia"/>
              </a:rPr>
              <a:t>form </a:t>
            </a:r>
            <a:r>
              <a:rPr sz="3600" spc="-60" dirty="0">
                <a:latin typeface="Georgia"/>
                <a:cs typeface="Georgia"/>
              </a:rPr>
              <a:t>of </a:t>
            </a:r>
            <a:r>
              <a:rPr sz="3600" spc="-25" dirty="0">
                <a:latin typeface="Georgia"/>
                <a:cs typeface="Georgia"/>
              </a:rPr>
              <a:t>energy </a:t>
            </a:r>
            <a:r>
              <a:rPr sz="3600" spc="-70" dirty="0">
                <a:latin typeface="Georgia"/>
                <a:cs typeface="Georgia"/>
              </a:rPr>
              <a:t>into </a:t>
            </a:r>
            <a:r>
              <a:rPr sz="3600" spc="-50" dirty="0">
                <a:latin typeface="Georgia"/>
                <a:cs typeface="Georgia"/>
              </a:rPr>
              <a:t>another</a:t>
            </a:r>
            <a:r>
              <a:rPr sz="3600" spc="-165" dirty="0">
                <a:latin typeface="Georgia"/>
                <a:cs typeface="Georgia"/>
              </a:rPr>
              <a:t> </a:t>
            </a:r>
            <a:r>
              <a:rPr sz="3600" spc="-85" dirty="0">
                <a:latin typeface="Georgia"/>
                <a:cs typeface="Georgia"/>
              </a:rPr>
              <a:t>form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225" dirty="0">
                <a:solidFill>
                  <a:srgbClr val="00AF50"/>
                </a:solidFill>
                <a:latin typeface="Georgia"/>
                <a:cs typeface="Georgia"/>
              </a:rPr>
              <a:t>I.C.</a:t>
            </a:r>
            <a:r>
              <a:rPr sz="3200" spc="-90" dirty="0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sz="3200" spc="-275" dirty="0">
                <a:solidFill>
                  <a:srgbClr val="00AF50"/>
                </a:solidFill>
                <a:latin typeface="Georgia"/>
                <a:cs typeface="Georgia"/>
              </a:rPr>
              <a:t>ENGINE</a:t>
            </a:r>
            <a:endParaRPr sz="3200">
              <a:latin typeface="Georgia"/>
              <a:cs typeface="Georgia"/>
            </a:endParaRPr>
          </a:p>
          <a:p>
            <a:pPr marL="332740" marR="5715" algn="just">
              <a:lnSpc>
                <a:spcPct val="100000"/>
              </a:lnSpc>
              <a:spcBef>
                <a:spcPts val="700"/>
              </a:spcBef>
            </a:pPr>
            <a:r>
              <a:rPr sz="3200" spc="-95" dirty="0">
                <a:latin typeface="Georgia"/>
                <a:cs typeface="Georgia"/>
              </a:rPr>
              <a:t>Engine </a:t>
            </a:r>
            <a:r>
              <a:rPr sz="3200" spc="-80" dirty="0">
                <a:latin typeface="Georgia"/>
                <a:cs typeface="Georgia"/>
              </a:rPr>
              <a:t>in </a:t>
            </a:r>
            <a:r>
              <a:rPr sz="3200" spc="-45" dirty="0">
                <a:latin typeface="Georgia"/>
                <a:cs typeface="Georgia"/>
              </a:rPr>
              <a:t>which </a:t>
            </a:r>
            <a:r>
              <a:rPr sz="3200" spc="-60" dirty="0">
                <a:latin typeface="Georgia"/>
                <a:cs typeface="Georgia"/>
              </a:rPr>
              <a:t>combustion </a:t>
            </a:r>
            <a:r>
              <a:rPr sz="3200" spc="-45" dirty="0">
                <a:latin typeface="Georgia"/>
                <a:cs typeface="Georgia"/>
              </a:rPr>
              <a:t>take </a:t>
            </a:r>
            <a:r>
              <a:rPr sz="3200" spc="-40" dirty="0">
                <a:latin typeface="Georgia"/>
                <a:cs typeface="Georgia"/>
              </a:rPr>
              <a:t>place  </a:t>
            </a:r>
            <a:r>
              <a:rPr sz="3200" spc="-45" dirty="0">
                <a:latin typeface="Georgia"/>
                <a:cs typeface="Georgia"/>
              </a:rPr>
              <a:t>inside </a:t>
            </a:r>
            <a:r>
              <a:rPr sz="3200" spc="-55" dirty="0">
                <a:latin typeface="Georgia"/>
                <a:cs typeface="Georgia"/>
              </a:rPr>
              <a:t>engine </a:t>
            </a:r>
            <a:r>
              <a:rPr sz="3200" spc="-40" dirty="0">
                <a:latin typeface="Georgia"/>
                <a:cs typeface="Georgia"/>
              </a:rPr>
              <a:t>cylinder </a:t>
            </a:r>
            <a:r>
              <a:rPr sz="3200" spc="-30" dirty="0">
                <a:latin typeface="Georgia"/>
                <a:cs typeface="Georgia"/>
              </a:rPr>
              <a:t>is </a:t>
            </a:r>
            <a:r>
              <a:rPr sz="3200" spc="-40" dirty="0">
                <a:latin typeface="Georgia"/>
                <a:cs typeface="Georgia"/>
              </a:rPr>
              <a:t>called </a:t>
            </a:r>
            <a:r>
              <a:rPr sz="3200" spc="-229" dirty="0">
                <a:latin typeface="Georgia"/>
                <a:cs typeface="Georgia"/>
              </a:rPr>
              <a:t>IC </a:t>
            </a:r>
            <a:r>
              <a:rPr sz="3200" spc="-70" dirty="0">
                <a:latin typeface="Georgia"/>
                <a:cs typeface="Georgia"/>
              </a:rPr>
              <a:t>engine.  </a:t>
            </a:r>
            <a:r>
              <a:rPr sz="3200" spc="-105" dirty="0">
                <a:latin typeface="Georgia"/>
                <a:cs typeface="Georgia"/>
              </a:rPr>
              <a:t>E.g.-Aircraft </a:t>
            </a:r>
            <a:r>
              <a:rPr sz="3200" spc="-70" dirty="0">
                <a:latin typeface="Georgia"/>
                <a:cs typeface="Georgia"/>
              </a:rPr>
              <a:t>engine, </a:t>
            </a:r>
            <a:r>
              <a:rPr sz="2900" spc="-60" dirty="0">
                <a:latin typeface="Georgia"/>
                <a:cs typeface="Georgia"/>
              </a:rPr>
              <a:t>Automobile</a:t>
            </a:r>
            <a:r>
              <a:rPr sz="2900" spc="-45" dirty="0">
                <a:latin typeface="Georgia"/>
                <a:cs typeface="Georgia"/>
              </a:rPr>
              <a:t> </a:t>
            </a:r>
            <a:r>
              <a:rPr sz="3200" spc="-85" dirty="0">
                <a:latin typeface="Georgia"/>
                <a:cs typeface="Georgia"/>
              </a:rPr>
              <a:t>Engines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3938" y="360629"/>
            <a:ext cx="2759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90" dirty="0">
                <a:latin typeface="Georgia"/>
                <a:cs typeface="Georgia"/>
              </a:rPr>
              <a:t>I.C.</a:t>
            </a:r>
            <a:r>
              <a:rPr sz="4400" b="1" spc="-305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00275" y="1981200"/>
            <a:ext cx="48768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7632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675" dirty="0">
                <a:latin typeface="Georgia"/>
                <a:cs typeface="Georgia"/>
              </a:rPr>
              <a:t>CLASSIFICATION </a:t>
            </a:r>
            <a:r>
              <a:rPr sz="4400" b="1" spc="-685" dirty="0">
                <a:latin typeface="Georgia"/>
                <a:cs typeface="Georgia"/>
              </a:rPr>
              <a:t>OF </a:t>
            </a:r>
            <a:r>
              <a:rPr sz="4400" b="1" spc="-585" dirty="0">
                <a:latin typeface="Georgia"/>
                <a:cs typeface="Georgia"/>
              </a:rPr>
              <a:t>I.C.</a:t>
            </a:r>
            <a:r>
              <a:rPr sz="4400" b="1" spc="-34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427" y="1936750"/>
            <a:ext cx="151765" cy="4673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387" y="2514726"/>
            <a:ext cx="14795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5" dirty="0">
                <a:solidFill>
                  <a:srgbClr val="DD8046"/>
                </a:solidFill>
                <a:latin typeface="Wingdings"/>
                <a:cs typeface="Wingdings"/>
              </a:rPr>
              <a:t></a:t>
            </a:r>
            <a:endParaRPr sz="10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1427" y="2787522"/>
            <a:ext cx="151765" cy="7385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1387" y="3637915"/>
            <a:ext cx="14795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5" dirty="0">
                <a:solidFill>
                  <a:srgbClr val="DD8046"/>
                </a:solidFill>
                <a:latin typeface="Wingdings"/>
                <a:cs typeface="Wingdings"/>
              </a:rPr>
              <a:t></a:t>
            </a:r>
            <a:endParaRPr sz="10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1427" y="3909441"/>
            <a:ext cx="151765" cy="4673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1387" y="4488560"/>
            <a:ext cx="14795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5" dirty="0">
                <a:solidFill>
                  <a:srgbClr val="DD8046"/>
                </a:solidFill>
                <a:latin typeface="Wingdings"/>
                <a:cs typeface="Wingdings"/>
              </a:rPr>
              <a:t></a:t>
            </a:r>
            <a:endParaRPr sz="10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1427" y="4761357"/>
            <a:ext cx="151765" cy="4673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387" y="5339334"/>
            <a:ext cx="14795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25" dirty="0">
                <a:solidFill>
                  <a:srgbClr val="DD8046"/>
                </a:solidFill>
                <a:latin typeface="Wingdings"/>
                <a:cs typeface="Wingdings"/>
              </a:rPr>
              <a:t></a:t>
            </a:r>
            <a:endParaRPr sz="105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1427" y="5612079"/>
            <a:ext cx="151765" cy="7385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00" spc="225" dirty="0">
                <a:solidFill>
                  <a:srgbClr val="93B6D2"/>
                </a:solidFill>
                <a:latin typeface="Arial"/>
                <a:cs typeface="Arial"/>
              </a:rPr>
              <a:t>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1387" y="1542645"/>
            <a:ext cx="3265170" cy="482219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235"/>
              </a:spcBef>
              <a:buClr>
                <a:srgbClr val="DD8046"/>
              </a:buClr>
              <a:buSzPct val="58333"/>
              <a:buFont typeface="Wingdings"/>
              <a:buChar char=""/>
              <a:tabLst>
                <a:tab pos="527685" algn="l"/>
                <a:tab pos="528320" algn="l"/>
              </a:tabLst>
            </a:pPr>
            <a:r>
              <a:rPr sz="1800" spc="-20" dirty="0">
                <a:latin typeface="Georgia"/>
                <a:cs typeface="Georgia"/>
              </a:rPr>
              <a:t>1</a:t>
            </a:r>
            <a:r>
              <a:rPr sz="1900" b="1" i="1" spc="-20" dirty="0">
                <a:latin typeface="Georgia"/>
                <a:cs typeface="Georgia"/>
              </a:rPr>
              <a:t>. </a:t>
            </a:r>
            <a:r>
              <a:rPr sz="1900" b="1" i="1" spc="-370" dirty="0">
                <a:latin typeface="Georgia"/>
                <a:cs typeface="Georgia"/>
              </a:rPr>
              <a:t>CYCLE </a:t>
            </a:r>
            <a:r>
              <a:rPr sz="1900" b="1" i="1" spc="-350" dirty="0">
                <a:latin typeface="Georgia"/>
                <a:cs typeface="Georgia"/>
              </a:rPr>
              <a:t>OF</a:t>
            </a:r>
            <a:r>
              <a:rPr sz="1900" b="1" i="1" spc="-250" dirty="0">
                <a:latin typeface="Georgia"/>
                <a:cs typeface="Georgia"/>
              </a:rPr>
              <a:t> </a:t>
            </a:r>
            <a:r>
              <a:rPr sz="1900" b="1" i="1" spc="-365" dirty="0">
                <a:latin typeface="Georgia"/>
                <a:cs typeface="Georgia"/>
              </a:rPr>
              <a:t>OPERATION</a:t>
            </a:r>
            <a:endParaRPr sz="1900">
              <a:latin typeface="Georgia"/>
              <a:cs typeface="Georgia"/>
            </a:endParaRPr>
          </a:p>
          <a:p>
            <a:pPr marL="847725">
              <a:lnSpc>
                <a:spcPct val="100000"/>
              </a:lnSpc>
              <a:spcBef>
                <a:spcPts val="155"/>
              </a:spcBef>
            </a:pPr>
            <a:r>
              <a:rPr sz="1650" b="1" i="1" spc="-260" dirty="0">
                <a:latin typeface="Georgia"/>
                <a:cs typeface="Georgia"/>
              </a:rPr>
              <a:t>Two </a:t>
            </a:r>
            <a:r>
              <a:rPr sz="1650" b="1" i="1" spc="-195" dirty="0">
                <a:latin typeface="Georgia"/>
                <a:cs typeface="Georgia"/>
              </a:rPr>
              <a:t>stroke</a:t>
            </a:r>
            <a:r>
              <a:rPr sz="1650" b="1" i="1" spc="-155" dirty="0">
                <a:latin typeface="Georgia"/>
                <a:cs typeface="Georgia"/>
              </a:rPr>
              <a:t> </a:t>
            </a:r>
            <a:r>
              <a:rPr sz="1650" b="1" i="1" spc="-210" dirty="0">
                <a:latin typeface="Georgia"/>
                <a:cs typeface="Georgia"/>
              </a:rPr>
              <a:t>engine</a:t>
            </a:r>
            <a:endParaRPr sz="1650">
              <a:latin typeface="Georgia"/>
              <a:cs typeface="Georgia"/>
            </a:endParaRPr>
          </a:p>
          <a:p>
            <a:pPr marL="847725">
              <a:lnSpc>
                <a:spcPct val="100000"/>
              </a:lnSpc>
              <a:spcBef>
                <a:spcPts val="155"/>
              </a:spcBef>
            </a:pPr>
            <a:r>
              <a:rPr sz="1650" b="1" i="1" spc="-254" dirty="0">
                <a:latin typeface="Georgia"/>
                <a:cs typeface="Georgia"/>
              </a:rPr>
              <a:t>Four </a:t>
            </a:r>
            <a:r>
              <a:rPr sz="1650" b="1" i="1" spc="-195" dirty="0">
                <a:latin typeface="Georgia"/>
                <a:cs typeface="Georgia"/>
              </a:rPr>
              <a:t>stroke</a:t>
            </a:r>
            <a:r>
              <a:rPr sz="1650" b="1" i="1" spc="-175" dirty="0">
                <a:latin typeface="Georgia"/>
                <a:cs typeface="Georgia"/>
              </a:rPr>
              <a:t> </a:t>
            </a:r>
            <a:r>
              <a:rPr sz="1650" b="1" i="1" spc="-210" dirty="0">
                <a:latin typeface="Georgia"/>
                <a:cs typeface="Georgia"/>
              </a:rPr>
              <a:t>engine</a:t>
            </a:r>
            <a:endParaRPr sz="1650">
              <a:latin typeface="Georgia"/>
              <a:cs typeface="Georgia"/>
            </a:endParaRPr>
          </a:p>
          <a:p>
            <a:pPr marL="746125" lvl="1" indent="-219075">
              <a:lnSpc>
                <a:spcPct val="100000"/>
              </a:lnSpc>
              <a:spcBef>
                <a:spcPts val="150"/>
              </a:spcBef>
              <a:buAutoNum type="arabicPeriod" startAt="2"/>
              <a:tabLst>
                <a:tab pos="746760" algn="l"/>
              </a:tabLst>
            </a:pPr>
            <a:r>
              <a:rPr sz="1900" b="1" i="1" spc="-400" dirty="0">
                <a:latin typeface="Georgia"/>
                <a:cs typeface="Georgia"/>
              </a:rPr>
              <a:t>THERMODYNAMIC</a:t>
            </a:r>
            <a:r>
              <a:rPr sz="1900" b="1" i="1" spc="-370" dirty="0">
                <a:latin typeface="Georgia"/>
                <a:cs typeface="Georgia"/>
              </a:rPr>
              <a:t> CYCLE</a:t>
            </a:r>
            <a:endParaRPr sz="1900">
              <a:latin typeface="Georgia"/>
              <a:cs typeface="Georgia"/>
            </a:endParaRPr>
          </a:p>
          <a:p>
            <a:pPr marL="847725" marR="1415415">
              <a:lnSpc>
                <a:spcPts val="2140"/>
              </a:lnSpc>
              <a:spcBef>
                <a:spcPts val="90"/>
              </a:spcBef>
            </a:pPr>
            <a:r>
              <a:rPr sz="1650" b="1" i="1" spc="-210" dirty="0">
                <a:latin typeface="Georgia"/>
                <a:cs typeface="Georgia"/>
              </a:rPr>
              <a:t>Otto </a:t>
            </a:r>
            <a:r>
              <a:rPr sz="1650" b="1" i="1" spc="-204" dirty="0">
                <a:latin typeface="Georgia"/>
                <a:cs typeface="Georgia"/>
              </a:rPr>
              <a:t>cycle  </a:t>
            </a:r>
            <a:r>
              <a:rPr sz="1650" b="1" i="1" spc="-190" dirty="0">
                <a:latin typeface="Georgia"/>
                <a:cs typeface="Georgia"/>
              </a:rPr>
              <a:t>Diesel </a:t>
            </a:r>
            <a:r>
              <a:rPr sz="1650" b="1" i="1" spc="-204" dirty="0">
                <a:latin typeface="Georgia"/>
                <a:cs typeface="Georgia"/>
              </a:rPr>
              <a:t>cycle  </a:t>
            </a:r>
            <a:r>
              <a:rPr sz="1650" b="1" i="1" spc="-265" dirty="0">
                <a:latin typeface="Georgia"/>
                <a:cs typeface="Georgia"/>
              </a:rPr>
              <a:t>Dual</a:t>
            </a:r>
            <a:r>
              <a:rPr sz="1650" b="1" i="1" spc="-155" dirty="0">
                <a:latin typeface="Georgia"/>
                <a:cs typeface="Georgia"/>
              </a:rPr>
              <a:t> </a:t>
            </a:r>
            <a:r>
              <a:rPr sz="1650" b="1" i="1" spc="-204" dirty="0">
                <a:latin typeface="Georgia"/>
                <a:cs typeface="Georgia"/>
              </a:rPr>
              <a:t>cycle</a:t>
            </a:r>
            <a:endParaRPr sz="1650">
              <a:latin typeface="Georgia"/>
              <a:cs typeface="Georgia"/>
            </a:endParaRPr>
          </a:p>
          <a:p>
            <a:pPr marL="746125" lvl="1" indent="-219075">
              <a:lnSpc>
                <a:spcPct val="100000"/>
              </a:lnSpc>
              <a:spcBef>
                <a:spcPts val="50"/>
              </a:spcBef>
              <a:buAutoNum type="arabicPeriod" startAt="3"/>
              <a:tabLst>
                <a:tab pos="746760" algn="l"/>
              </a:tabLst>
            </a:pPr>
            <a:r>
              <a:rPr sz="1900" b="1" i="1" spc="-405" dirty="0">
                <a:latin typeface="Georgia"/>
                <a:cs typeface="Georgia"/>
              </a:rPr>
              <a:t>METHOD    </a:t>
            </a:r>
            <a:r>
              <a:rPr sz="1900" b="1" i="1" spc="-350" dirty="0">
                <a:latin typeface="Georgia"/>
                <a:cs typeface="Georgia"/>
              </a:rPr>
              <a:t>OF </a:t>
            </a:r>
            <a:r>
              <a:rPr sz="1900" b="1" i="1" spc="-345" dirty="0">
                <a:latin typeface="Georgia"/>
                <a:cs typeface="Georgia"/>
              </a:rPr>
              <a:t> </a:t>
            </a:r>
            <a:r>
              <a:rPr sz="1900" b="1" i="1" spc="-335" dirty="0">
                <a:latin typeface="Georgia"/>
                <a:cs typeface="Georgia"/>
              </a:rPr>
              <a:t>IGNITION</a:t>
            </a:r>
            <a:endParaRPr sz="1900">
              <a:latin typeface="Georgia"/>
              <a:cs typeface="Georgia"/>
            </a:endParaRPr>
          </a:p>
          <a:p>
            <a:pPr marL="847725" marR="1410335">
              <a:lnSpc>
                <a:spcPts val="2140"/>
              </a:lnSpc>
              <a:spcBef>
                <a:spcPts val="85"/>
              </a:spcBef>
            </a:pPr>
            <a:r>
              <a:rPr sz="1650" b="1" i="1" spc="-240" dirty="0">
                <a:latin typeface="Georgia"/>
                <a:cs typeface="Georgia"/>
              </a:rPr>
              <a:t>S.I. </a:t>
            </a:r>
            <a:r>
              <a:rPr sz="1650" b="1" i="1" spc="-290" dirty="0">
                <a:latin typeface="Georgia"/>
                <a:cs typeface="Georgia"/>
              </a:rPr>
              <a:t>ENGINE  </a:t>
            </a:r>
            <a:r>
              <a:rPr sz="1650" b="1" i="1" spc="-235" dirty="0">
                <a:latin typeface="Georgia"/>
                <a:cs typeface="Georgia"/>
              </a:rPr>
              <a:t>C,I.</a:t>
            </a:r>
            <a:r>
              <a:rPr sz="1650" b="1" i="1" spc="-190" dirty="0">
                <a:latin typeface="Georgia"/>
                <a:cs typeface="Georgia"/>
              </a:rPr>
              <a:t> </a:t>
            </a:r>
            <a:r>
              <a:rPr sz="1650" b="1" i="1" spc="-290" dirty="0">
                <a:latin typeface="Georgia"/>
                <a:cs typeface="Georgia"/>
              </a:rPr>
              <a:t>ENGINE</a:t>
            </a:r>
            <a:endParaRPr sz="1650">
              <a:latin typeface="Georgia"/>
              <a:cs typeface="Georgia"/>
            </a:endParaRPr>
          </a:p>
          <a:p>
            <a:pPr marL="746125" indent="-219075">
              <a:lnSpc>
                <a:spcPct val="100000"/>
              </a:lnSpc>
              <a:spcBef>
                <a:spcPts val="55"/>
              </a:spcBef>
              <a:buAutoNum type="arabicPeriod" startAt="4"/>
              <a:tabLst>
                <a:tab pos="746760" algn="l"/>
              </a:tabLst>
            </a:pPr>
            <a:r>
              <a:rPr sz="1900" b="1" i="1" spc="-350" dirty="0">
                <a:latin typeface="Georgia"/>
                <a:cs typeface="Georgia"/>
              </a:rPr>
              <a:t>NO. OF</a:t>
            </a:r>
            <a:r>
              <a:rPr sz="1900" b="1" i="1" spc="-345" dirty="0">
                <a:latin typeface="Georgia"/>
                <a:cs typeface="Georgia"/>
              </a:rPr>
              <a:t> </a:t>
            </a:r>
            <a:r>
              <a:rPr sz="1900" b="1" i="1" spc="-365" dirty="0">
                <a:latin typeface="Georgia"/>
                <a:cs typeface="Georgia"/>
              </a:rPr>
              <a:t>CYLINDERS</a:t>
            </a:r>
            <a:endParaRPr sz="1900">
              <a:latin typeface="Georgia"/>
              <a:cs typeface="Georgia"/>
            </a:endParaRPr>
          </a:p>
          <a:p>
            <a:pPr marL="847725" marR="1889760">
              <a:lnSpc>
                <a:spcPts val="2140"/>
              </a:lnSpc>
              <a:spcBef>
                <a:spcPts val="90"/>
              </a:spcBef>
            </a:pPr>
            <a:r>
              <a:rPr sz="1650" b="1" i="1" spc="-245" dirty="0">
                <a:latin typeface="Georgia"/>
                <a:cs typeface="Georgia"/>
              </a:rPr>
              <a:t>Sin</a:t>
            </a:r>
            <a:r>
              <a:rPr sz="1650" b="1" i="1" spc="-295" dirty="0">
                <a:latin typeface="Georgia"/>
                <a:cs typeface="Georgia"/>
              </a:rPr>
              <a:t>g</a:t>
            </a:r>
            <a:r>
              <a:rPr sz="1650" b="1" i="1" spc="-170" dirty="0">
                <a:latin typeface="Georgia"/>
                <a:cs typeface="Georgia"/>
              </a:rPr>
              <a:t>l</a:t>
            </a:r>
            <a:r>
              <a:rPr sz="1650" b="1" i="1" spc="-105" dirty="0">
                <a:latin typeface="Georgia"/>
                <a:cs typeface="Georgia"/>
              </a:rPr>
              <a:t>e </a:t>
            </a:r>
            <a:r>
              <a:rPr sz="1650" b="1" i="1" spc="-65" dirty="0">
                <a:latin typeface="Georgia"/>
                <a:cs typeface="Georgia"/>
              </a:rPr>
              <a:t> </a:t>
            </a:r>
            <a:r>
              <a:rPr sz="1650" b="1" i="1" spc="-235" dirty="0">
                <a:latin typeface="Georgia"/>
                <a:cs typeface="Georgia"/>
              </a:rPr>
              <a:t>Multi</a:t>
            </a:r>
            <a:endParaRPr sz="1650">
              <a:latin typeface="Georgia"/>
              <a:cs typeface="Georgia"/>
            </a:endParaRPr>
          </a:p>
          <a:p>
            <a:pPr marL="746125" indent="-219075">
              <a:lnSpc>
                <a:spcPct val="100000"/>
              </a:lnSpc>
              <a:spcBef>
                <a:spcPts val="50"/>
              </a:spcBef>
              <a:buAutoNum type="arabicPeriod" startAt="5"/>
              <a:tabLst>
                <a:tab pos="746760" algn="l"/>
              </a:tabLst>
            </a:pPr>
            <a:r>
              <a:rPr sz="1900" b="1" i="1" spc="-375" dirty="0">
                <a:latin typeface="Georgia"/>
                <a:cs typeface="Georgia"/>
              </a:rPr>
              <a:t>COOLING</a:t>
            </a:r>
            <a:r>
              <a:rPr sz="1900" b="1" i="1" spc="-285" dirty="0">
                <a:latin typeface="Georgia"/>
                <a:cs typeface="Georgia"/>
              </a:rPr>
              <a:t> </a:t>
            </a:r>
            <a:r>
              <a:rPr sz="1900" b="1" i="1" spc="-375" dirty="0">
                <a:latin typeface="Georgia"/>
                <a:cs typeface="Georgia"/>
              </a:rPr>
              <a:t>SYSTEM</a:t>
            </a:r>
            <a:endParaRPr sz="1900">
              <a:latin typeface="Georgia"/>
              <a:cs typeface="Georgia"/>
            </a:endParaRPr>
          </a:p>
          <a:p>
            <a:pPr marL="847725" marR="1278890">
              <a:lnSpc>
                <a:spcPts val="2140"/>
              </a:lnSpc>
              <a:spcBef>
                <a:spcPts val="90"/>
              </a:spcBef>
            </a:pPr>
            <a:r>
              <a:rPr sz="1650" b="1" i="1" spc="-220" dirty="0">
                <a:latin typeface="Georgia"/>
                <a:cs typeface="Georgia"/>
              </a:rPr>
              <a:t>Air </a:t>
            </a:r>
            <a:r>
              <a:rPr sz="1650" b="1" i="1" spc="-185" dirty="0">
                <a:latin typeface="Georgia"/>
                <a:cs typeface="Georgia"/>
              </a:rPr>
              <a:t>cooled  </a:t>
            </a:r>
            <a:r>
              <a:rPr sz="1650" b="1" i="1" spc="-265" dirty="0">
                <a:latin typeface="Georgia"/>
                <a:cs typeface="Georgia"/>
              </a:rPr>
              <a:t>Water </a:t>
            </a:r>
            <a:r>
              <a:rPr sz="1650" b="1" i="1" spc="-185" dirty="0">
                <a:latin typeface="Georgia"/>
                <a:cs typeface="Georgia"/>
              </a:rPr>
              <a:t>cooled  </a:t>
            </a:r>
            <a:r>
              <a:rPr sz="1650" b="1" i="1" spc="-215" dirty="0">
                <a:latin typeface="Georgia"/>
                <a:cs typeface="Georgia"/>
              </a:rPr>
              <a:t>Oil</a:t>
            </a:r>
            <a:r>
              <a:rPr sz="1650" b="1" i="1" spc="-130" dirty="0">
                <a:latin typeface="Georgia"/>
                <a:cs typeface="Georgia"/>
              </a:rPr>
              <a:t> </a:t>
            </a:r>
            <a:r>
              <a:rPr sz="1650" b="1" i="1" spc="-185" dirty="0">
                <a:latin typeface="Georgia"/>
                <a:cs typeface="Georgia"/>
              </a:rPr>
              <a:t>cooled</a:t>
            </a:r>
            <a:endParaRPr sz="165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7632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675" dirty="0">
                <a:latin typeface="Georgia"/>
                <a:cs typeface="Georgia"/>
              </a:rPr>
              <a:t>CLASSIFICATION </a:t>
            </a:r>
            <a:r>
              <a:rPr sz="4400" b="1" spc="-685" dirty="0">
                <a:latin typeface="Georgia"/>
                <a:cs typeface="Georgia"/>
              </a:rPr>
              <a:t>OF </a:t>
            </a:r>
            <a:r>
              <a:rPr sz="4400" b="1" spc="-585" dirty="0">
                <a:latin typeface="Georgia"/>
                <a:cs typeface="Georgia"/>
              </a:rPr>
              <a:t>I.C.</a:t>
            </a:r>
            <a:r>
              <a:rPr sz="4400" b="1" spc="-34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558798"/>
            <a:ext cx="2513965" cy="4845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9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93065" algn="l"/>
                <a:tab pos="393700" algn="l"/>
              </a:tabLst>
            </a:pPr>
            <a:r>
              <a:rPr sz="2200" spc="-180" dirty="0">
                <a:latin typeface="Georgia"/>
                <a:cs typeface="Georgia"/>
              </a:rPr>
              <a:t>FUEL</a:t>
            </a:r>
            <a:r>
              <a:rPr sz="2200" spc="-65" dirty="0">
                <a:latin typeface="Georgia"/>
                <a:cs typeface="Georgia"/>
              </a:rPr>
              <a:t> </a:t>
            </a:r>
            <a:r>
              <a:rPr sz="2200" spc="-190" dirty="0">
                <a:latin typeface="Georgia"/>
                <a:cs typeface="Georgia"/>
              </a:rPr>
              <a:t>USED</a:t>
            </a:r>
            <a:endParaRPr sz="22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25"/>
              </a:spcBef>
              <a:buClr>
                <a:srgbClr val="93B6D2"/>
              </a:buClr>
              <a:buSzPct val="66666"/>
              <a:buFont typeface="Arial"/>
              <a:buChar char=""/>
              <a:tabLst>
                <a:tab pos="653415" algn="l"/>
              </a:tabLst>
            </a:pPr>
            <a:r>
              <a:rPr sz="2100" b="1" i="1" spc="-275" dirty="0">
                <a:latin typeface="Georgia"/>
                <a:cs typeface="Georgia"/>
              </a:rPr>
              <a:t>Petrol</a:t>
            </a:r>
            <a:endParaRPr sz="21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5"/>
              </a:spcBef>
              <a:buClr>
                <a:srgbClr val="93B6D2"/>
              </a:buClr>
              <a:buSzPct val="66666"/>
              <a:buFont typeface="Arial"/>
              <a:buChar char=""/>
              <a:tabLst>
                <a:tab pos="653415" algn="l"/>
              </a:tabLst>
            </a:pPr>
            <a:r>
              <a:rPr sz="2100" b="1" i="1" spc="-254" dirty="0">
                <a:latin typeface="Georgia"/>
                <a:cs typeface="Georgia"/>
              </a:rPr>
              <a:t>Diesel</a:t>
            </a:r>
            <a:endParaRPr sz="21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buClr>
                <a:srgbClr val="93B6D2"/>
              </a:buClr>
              <a:buSzPct val="66666"/>
              <a:buFont typeface="Arial"/>
              <a:buChar char=""/>
              <a:tabLst>
                <a:tab pos="653415" algn="l"/>
              </a:tabLst>
            </a:pPr>
            <a:r>
              <a:rPr sz="2100" b="1" i="1" spc="-380" dirty="0">
                <a:latin typeface="Georgia"/>
                <a:cs typeface="Georgia"/>
              </a:rPr>
              <a:t>Gas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Georgia"/>
              <a:cs typeface="Georgia"/>
            </a:endParaRPr>
          </a:p>
          <a:p>
            <a:pPr marL="431800">
              <a:lnSpc>
                <a:spcPct val="100000"/>
              </a:lnSpc>
            </a:pPr>
            <a:r>
              <a:rPr sz="2000" spc="-145" dirty="0">
                <a:latin typeface="Georgia"/>
                <a:cs typeface="Georgia"/>
              </a:rPr>
              <a:t>SPEED</a:t>
            </a:r>
            <a:endParaRPr sz="2000">
              <a:latin typeface="Georgia"/>
              <a:cs typeface="Georgia"/>
            </a:endParaRPr>
          </a:p>
          <a:p>
            <a:pPr marL="377825" marR="556260">
              <a:lnSpc>
                <a:spcPct val="100000"/>
              </a:lnSpc>
              <a:spcBef>
                <a:spcPts val="20"/>
              </a:spcBef>
            </a:pPr>
            <a:r>
              <a:rPr sz="2100" b="1" i="1" spc="-375" dirty="0">
                <a:latin typeface="Georgia"/>
                <a:cs typeface="Georgia"/>
              </a:rPr>
              <a:t>High </a:t>
            </a:r>
            <a:r>
              <a:rPr sz="2100" b="1" i="1" spc="-245" dirty="0">
                <a:latin typeface="Georgia"/>
                <a:cs typeface="Georgia"/>
              </a:rPr>
              <a:t>speed  </a:t>
            </a:r>
            <a:r>
              <a:rPr sz="2100" b="1" i="1" spc="-340" dirty="0">
                <a:latin typeface="Georgia"/>
                <a:cs typeface="Georgia"/>
              </a:rPr>
              <a:t>Lows </a:t>
            </a:r>
            <a:r>
              <a:rPr sz="2100" b="1" i="1" spc="-245" dirty="0">
                <a:latin typeface="Georgia"/>
                <a:cs typeface="Georgia"/>
              </a:rPr>
              <a:t>peed  </a:t>
            </a:r>
            <a:r>
              <a:rPr sz="2100" b="1" i="1" spc="-345" dirty="0">
                <a:latin typeface="Georgia"/>
                <a:cs typeface="Georgia"/>
              </a:rPr>
              <a:t>Medium</a:t>
            </a:r>
            <a:r>
              <a:rPr sz="2100" b="1" i="1" spc="-235" dirty="0">
                <a:latin typeface="Georgia"/>
                <a:cs typeface="Georgia"/>
              </a:rPr>
              <a:t> </a:t>
            </a:r>
            <a:r>
              <a:rPr sz="2100" b="1" i="1" spc="-245" dirty="0">
                <a:latin typeface="Georgia"/>
                <a:cs typeface="Georgia"/>
              </a:rPr>
              <a:t>speed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Georgia"/>
              <a:cs typeface="Georgia"/>
            </a:endParaRPr>
          </a:p>
          <a:p>
            <a:pPr marL="377825">
              <a:lnSpc>
                <a:spcPct val="100000"/>
              </a:lnSpc>
            </a:pPr>
            <a:r>
              <a:rPr sz="2000" spc="-135" dirty="0">
                <a:latin typeface="Georgia"/>
                <a:cs typeface="Georgia"/>
              </a:rPr>
              <a:t>APPLICATION</a:t>
            </a:r>
            <a:endParaRPr sz="2000">
              <a:latin typeface="Georgia"/>
              <a:cs typeface="Georgia"/>
            </a:endParaRPr>
          </a:p>
          <a:p>
            <a:pPr marL="377825" marR="5080">
              <a:lnSpc>
                <a:spcPct val="100000"/>
              </a:lnSpc>
              <a:spcBef>
                <a:spcPts val="20"/>
              </a:spcBef>
            </a:pPr>
            <a:r>
              <a:rPr sz="2100" b="1" i="1" spc="-305" dirty="0">
                <a:latin typeface="Georgia"/>
                <a:cs typeface="Georgia"/>
              </a:rPr>
              <a:t>Automotive </a:t>
            </a:r>
            <a:r>
              <a:rPr sz="2100" b="1" i="1" spc="-275" dirty="0">
                <a:latin typeface="Georgia"/>
                <a:cs typeface="Georgia"/>
              </a:rPr>
              <a:t>engines  </a:t>
            </a:r>
            <a:r>
              <a:rPr sz="2100" b="1" i="1" spc="-295" dirty="0">
                <a:latin typeface="Georgia"/>
                <a:cs typeface="Georgia"/>
              </a:rPr>
              <a:t>Aircraft </a:t>
            </a:r>
            <a:r>
              <a:rPr sz="2100" b="1" i="1" spc="-275" dirty="0">
                <a:latin typeface="Georgia"/>
                <a:cs typeface="Georgia"/>
              </a:rPr>
              <a:t>engines  </a:t>
            </a:r>
            <a:r>
              <a:rPr sz="2100" b="1" i="1" spc="-340" dirty="0">
                <a:latin typeface="Georgia"/>
                <a:cs typeface="Georgia"/>
              </a:rPr>
              <a:t>Marine </a:t>
            </a:r>
            <a:r>
              <a:rPr sz="2100" b="1" i="1" spc="-290" dirty="0">
                <a:latin typeface="Georgia"/>
                <a:cs typeface="Georgia"/>
              </a:rPr>
              <a:t>application  </a:t>
            </a:r>
            <a:r>
              <a:rPr sz="2100" b="1" i="1" spc="-315" dirty="0">
                <a:latin typeface="Georgia"/>
                <a:cs typeface="Georgia"/>
              </a:rPr>
              <a:t>Generator</a:t>
            </a:r>
            <a:r>
              <a:rPr sz="2100" b="1" i="1" spc="-160" dirty="0">
                <a:latin typeface="Georgia"/>
                <a:cs typeface="Georgia"/>
              </a:rPr>
              <a:t> </a:t>
            </a:r>
            <a:r>
              <a:rPr sz="2100" b="1" i="1" spc="-215" dirty="0">
                <a:latin typeface="Georgia"/>
                <a:cs typeface="Georgia"/>
              </a:rPr>
              <a:t>sets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7632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675" dirty="0">
                <a:latin typeface="Georgia"/>
                <a:cs typeface="Georgia"/>
              </a:rPr>
              <a:t>CLASSIFICATION </a:t>
            </a:r>
            <a:r>
              <a:rPr sz="4400" b="1" spc="-685" dirty="0">
                <a:latin typeface="Georgia"/>
                <a:cs typeface="Georgia"/>
              </a:rPr>
              <a:t>OF </a:t>
            </a:r>
            <a:r>
              <a:rPr sz="4400" b="1" spc="-585" dirty="0">
                <a:latin typeface="Georgia"/>
                <a:cs typeface="Georgia"/>
              </a:rPr>
              <a:t>I.C.</a:t>
            </a:r>
            <a:r>
              <a:rPr sz="4400" b="1" spc="-340" dirty="0">
                <a:latin typeface="Georgia"/>
                <a:cs typeface="Georgia"/>
              </a:rPr>
              <a:t> </a:t>
            </a:r>
            <a:r>
              <a:rPr sz="4400" b="1" spc="-715" dirty="0">
                <a:latin typeface="Georgia"/>
                <a:cs typeface="Georgia"/>
              </a:rPr>
              <a:t>ENGINE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36802"/>
            <a:ext cx="5378450" cy="33909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8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-225" dirty="0">
                <a:latin typeface="Georgia"/>
                <a:cs typeface="Georgia"/>
              </a:rPr>
              <a:t>ARRANGEMENT OF</a:t>
            </a:r>
            <a:r>
              <a:rPr sz="2900" spc="30" dirty="0">
                <a:latin typeface="Georgia"/>
                <a:cs typeface="Georgia"/>
              </a:rPr>
              <a:t> </a:t>
            </a:r>
            <a:r>
              <a:rPr sz="2900" spc="-220" dirty="0">
                <a:latin typeface="Georgia"/>
                <a:cs typeface="Georgia"/>
              </a:rPr>
              <a:t>CYLINDERS</a:t>
            </a:r>
            <a:endParaRPr sz="29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15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65" dirty="0">
                <a:latin typeface="Georgia"/>
                <a:cs typeface="Georgia"/>
              </a:rPr>
              <a:t>Vertical</a:t>
            </a:r>
            <a:endParaRPr sz="26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60" dirty="0">
                <a:latin typeface="Georgia"/>
                <a:cs typeface="Georgia"/>
              </a:rPr>
              <a:t>Horizantal</a:t>
            </a:r>
            <a:endParaRPr sz="26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135" dirty="0">
                <a:latin typeface="Georgia"/>
                <a:cs typeface="Georgia"/>
              </a:rPr>
              <a:t>V-</a:t>
            </a:r>
            <a:r>
              <a:rPr sz="2600" spc="-70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engine</a:t>
            </a:r>
            <a:endParaRPr sz="26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80" dirty="0">
                <a:latin typeface="Georgia"/>
                <a:cs typeface="Georgia"/>
              </a:rPr>
              <a:t>Radial</a:t>
            </a:r>
            <a:r>
              <a:rPr sz="2600" spc="-65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engine</a:t>
            </a:r>
            <a:endParaRPr sz="26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55" dirty="0">
                <a:latin typeface="Georgia"/>
                <a:cs typeface="Georgia"/>
              </a:rPr>
              <a:t>Opposed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cylinder</a:t>
            </a:r>
            <a:endParaRPr sz="2600">
              <a:latin typeface="Georgia"/>
              <a:cs typeface="Georgia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Font typeface="Arial"/>
              <a:buChar char=""/>
              <a:tabLst>
                <a:tab pos="653415" algn="l"/>
              </a:tabLst>
            </a:pPr>
            <a:r>
              <a:rPr sz="2600" spc="-55" dirty="0">
                <a:latin typeface="Georgia"/>
                <a:cs typeface="Georgia"/>
              </a:rPr>
              <a:t>Opposed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spc="-45" dirty="0">
                <a:latin typeface="Georgia"/>
                <a:cs typeface="Georgia"/>
              </a:rPr>
              <a:t>piston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36614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755" dirty="0">
                <a:latin typeface="Georgia"/>
                <a:cs typeface="Georgia"/>
              </a:rPr>
              <a:t>TERMINOLOGY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32872"/>
            <a:ext cx="4580255" cy="448881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595" dirty="0">
                <a:latin typeface="Georgia"/>
                <a:cs typeface="Georgia"/>
              </a:rPr>
              <a:t>BORE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600" dirty="0">
                <a:latin typeface="Georgia"/>
                <a:cs typeface="Georgia"/>
              </a:rPr>
              <a:t>STROKE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525" dirty="0">
                <a:latin typeface="Georgia"/>
                <a:cs typeface="Georgia"/>
              </a:rPr>
              <a:t>TDC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590" dirty="0">
                <a:latin typeface="Georgia"/>
                <a:cs typeface="Georgia"/>
              </a:rPr>
              <a:t>BDC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580" dirty="0">
                <a:latin typeface="Georgia"/>
                <a:cs typeface="Georgia"/>
              </a:rPr>
              <a:t>CLEARENCE</a:t>
            </a:r>
            <a:r>
              <a:rPr sz="3600" b="1" spc="-280" dirty="0">
                <a:latin typeface="Georgia"/>
                <a:cs typeface="Georgia"/>
              </a:rPr>
              <a:t> </a:t>
            </a:r>
            <a:r>
              <a:rPr sz="3600" b="1" spc="-670" dirty="0">
                <a:latin typeface="Georgia"/>
                <a:cs typeface="Georgia"/>
              </a:rPr>
              <a:t>VOLUME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555" dirty="0">
                <a:latin typeface="Georgia"/>
                <a:cs typeface="Georgia"/>
              </a:rPr>
              <a:t>SWEPT</a:t>
            </a:r>
            <a:r>
              <a:rPr sz="3600" b="1" spc="-240" dirty="0">
                <a:latin typeface="Georgia"/>
                <a:cs typeface="Georgia"/>
              </a:rPr>
              <a:t> </a:t>
            </a:r>
            <a:r>
              <a:rPr sz="3600" b="1" spc="-675" dirty="0">
                <a:latin typeface="Georgia"/>
                <a:cs typeface="Georgia"/>
              </a:rPr>
              <a:t>VOLUME</a:t>
            </a:r>
            <a:endParaRPr sz="3600">
              <a:latin typeface="Georgia"/>
              <a:cs typeface="Georgia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722"/>
              <a:buFont typeface="Wingdings"/>
              <a:buChar char=""/>
              <a:tabLst>
                <a:tab pos="332740" algn="l"/>
              </a:tabLst>
            </a:pPr>
            <a:r>
              <a:rPr sz="3600" b="1" spc="-605" dirty="0">
                <a:latin typeface="Georgia"/>
                <a:cs typeface="Georgia"/>
              </a:rPr>
              <a:t>COMPRESSION</a:t>
            </a:r>
            <a:r>
              <a:rPr sz="3600" b="1" spc="-595" dirty="0">
                <a:latin typeface="Georgia"/>
                <a:cs typeface="Georgia"/>
              </a:rPr>
              <a:t> </a:t>
            </a:r>
            <a:r>
              <a:rPr sz="3600" b="1" spc="-565" dirty="0">
                <a:latin typeface="Georgia"/>
                <a:cs typeface="Georgia"/>
              </a:rPr>
              <a:t>RATIO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546</Words>
  <Application>Microsoft Office PowerPoint</Application>
  <PresentationFormat>On-screen Show (4:3)</PresentationFormat>
  <Paragraphs>180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Trebuchet MS</vt:lpstr>
      <vt:lpstr>Vrinda</vt:lpstr>
      <vt:lpstr>Wingdings</vt:lpstr>
      <vt:lpstr>Office Theme</vt:lpstr>
      <vt:lpstr>PowerPoint Presentation</vt:lpstr>
      <vt:lpstr>PowerPoint Presentation</vt:lpstr>
      <vt:lpstr>POWER PRODUCING DEVICES</vt:lpstr>
      <vt:lpstr>I.C. ENGINE</vt:lpstr>
      <vt:lpstr>I.C. ENGINE</vt:lpstr>
      <vt:lpstr>CLASSIFICATION OF I.C. ENGINE</vt:lpstr>
      <vt:lpstr>CLASSIFICATION OF I.C. ENGINE</vt:lpstr>
      <vt:lpstr>CLASSIFICATION OF I.C. ENGINE</vt:lpstr>
      <vt:lpstr>TERMINOLOGY</vt:lpstr>
      <vt:lpstr>Components of Four-Stroke Engines</vt:lpstr>
      <vt:lpstr>Four Stroke Cycle</vt:lpstr>
      <vt:lpstr>Intake Stroke</vt:lpstr>
      <vt:lpstr>Compression Stroke</vt:lpstr>
      <vt:lpstr>Power Stroke</vt:lpstr>
      <vt:lpstr>Exhaust Stroke</vt:lpstr>
      <vt:lpstr>Four Stroke Cycle Animation</vt:lpstr>
      <vt:lpstr>TWO STROKE ENGINE</vt:lpstr>
      <vt:lpstr>Two Stroke Animation</vt:lpstr>
      <vt:lpstr>Diesel Animation</vt:lpstr>
      <vt:lpstr>PETROL V/S DIESEL ENGINE</vt:lpstr>
      <vt:lpstr>TWO STROKES V/S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 BD</cp:lastModifiedBy>
  <cp:revision>4</cp:revision>
  <dcterms:created xsi:type="dcterms:W3CDTF">2020-03-12T09:10:40Z</dcterms:created>
  <dcterms:modified xsi:type="dcterms:W3CDTF">2023-11-08T12:04:49Z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2020-03-12T00:00:00Z</vt:filetime>
  </property>
</Properties>
</file>