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Engineering Thermodynamics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1B9AE-70EE-4C25-AF4D-792CD5FEA22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D272F-8146-4A9D-8446-9546049237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Engineering Thermodynamics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933B4-09E9-4B45-B1FD-D915504F3F99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52BD1-6561-4E03-8AAD-52512EAA47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2BD1-6561-4E03-8AAD-52512EAA475C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Engineering Thermodynamics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2284-4FD5-4419-A1D5-940E1C0D12B0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47E3-D42E-49BF-A488-CE4AB4CE8241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6FAD-4E2D-4436-A217-113DB39A097C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4C91-AC2E-4C2B-B46F-20310379DAB5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CA0A-9989-46D1-81CA-DED006E2FE7D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6F43-D496-429F-9657-C28DF96DF33D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41C9D-2F24-4A88-8309-675A8BBE9E95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15253-0278-4B21-B35C-B1D4FED14437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7015-1A06-4AB7-906A-14DEA693B75C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BB29-5F45-4DEE-A5EB-AA85955A27F9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CFD9B-DEB3-4D4E-93D7-04FA65958731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9FAD-7BAF-4E72-8F9A-8BBBFC204D5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Aslam Bayzeed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Entropy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3100"/>
            <a:ext cx="7772400" cy="3352800"/>
          </a:xfrm>
        </p:spPr>
        <p:txBody>
          <a:bodyPr/>
          <a:lstStyle/>
          <a:p>
            <a:pPr eaLnBrk="1" hangingPunct="1"/>
            <a:r>
              <a:rPr lang="en-US" altLang="en-US" i="1" smtClean="0"/>
              <a:t>Entropy</a:t>
            </a:r>
            <a:r>
              <a:rPr lang="en-US" altLang="en-US" smtClean="0"/>
              <a:t> (</a:t>
            </a:r>
            <a:r>
              <a:rPr lang="en-US" altLang="en-US" i="1" smtClean="0"/>
              <a:t>S</a:t>
            </a:r>
            <a:r>
              <a:rPr lang="en-US" altLang="en-US" smtClean="0"/>
              <a:t>) is a term coined by Rudolph Clausius in the 19th century.</a:t>
            </a:r>
          </a:p>
          <a:p>
            <a:pPr eaLnBrk="1" hangingPunct="1"/>
            <a:r>
              <a:rPr lang="en-US" altLang="en-US" smtClean="0"/>
              <a:t>Clausius was convinced of the significance of the ratio of heat delivered and the temperature at which it is delivered,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657600" y="4343400"/>
            <a:ext cx="457200" cy="1066800"/>
            <a:chOff x="2120" y="3496"/>
            <a:chExt cx="288" cy="672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2130" y="3496"/>
              <a:ext cx="27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200" i="1">
                  <a:solidFill>
                    <a:srgbClr val="C82E32"/>
                  </a:solidFill>
                </a:rPr>
                <a:t>q</a:t>
              </a:r>
            </a:p>
            <a:p>
              <a:pPr algn="ctr"/>
              <a:r>
                <a:rPr lang="en-US" altLang="en-US" sz="3200" i="1">
                  <a:solidFill>
                    <a:srgbClr val="C82E32"/>
                  </a:solidFill>
                </a:rPr>
                <a:t>T</a:t>
              </a:r>
            </a:p>
          </p:txBody>
        </p:sp>
        <p:sp>
          <p:nvSpPr>
            <p:cNvPr id="9222" name="Line 5"/>
            <p:cNvSpPr>
              <a:spLocks noChangeShapeType="1"/>
            </p:cNvSpPr>
            <p:nvPr/>
          </p:nvSpPr>
          <p:spPr bwMode="auto">
            <a:xfrm>
              <a:off x="2120" y="3856"/>
              <a:ext cx="288" cy="0"/>
            </a:xfrm>
            <a:prstGeom prst="line">
              <a:avLst/>
            </a:prstGeom>
            <a:noFill/>
            <a:ln w="22225">
              <a:solidFill>
                <a:srgbClr val="C82E3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960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Aslam Bayzeed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Entropy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31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Entropy can be thought of as a measure of the randomness of a system.</a:t>
            </a:r>
          </a:p>
          <a:p>
            <a:pPr eaLnBrk="1" hangingPunct="1"/>
            <a:r>
              <a:rPr lang="en-US" altLang="en-US" dirty="0" smtClean="0"/>
              <a:t>It is related to the various modes of motion in molecules.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22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Aslam Bayzeed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Entropy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431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Like total energy, </a:t>
            </a:r>
            <a:r>
              <a:rPr lang="en-US" altLang="en-US" i="1" smtClean="0"/>
              <a:t>E</a:t>
            </a:r>
            <a:r>
              <a:rPr lang="en-US" altLang="en-US" smtClean="0"/>
              <a:t>, and enthalpy, </a:t>
            </a:r>
            <a:r>
              <a:rPr lang="en-US" altLang="en-US" i="1" smtClean="0"/>
              <a:t>H</a:t>
            </a:r>
            <a:r>
              <a:rPr lang="en-US" altLang="en-US" smtClean="0"/>
              <a:t>, entropy is a state function.</a:t>
            </a:r>
          </a:p>
          <a:p>
            <a:pPr eaLnBrk="1" hangingPunct="1"/>
            <a:r>
              <a:rPr lang="en-US" altLang="en-US" smtClean="0"/>
              <a:t>Therefore, 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latin typeface="Symbol" pitchFamily="18" charset="2"/>
                <a:sym typeface="Symbol" pitchFamily="18" charset="2"/>
              </a:rPr>
              <a:t></a:t>
            </a:r>
            <a:r>
              <a:rPr lang="en-US" altLang="en-US" i="1" smtClean="0"/>
              <a:t>S</a:t>
            </a:r>
            <a:r>
              <a:rPr lang="en-US" altLang="en-US" smtClean="0"/>
              <a:t> = </a:t>
            </a:r>
            <a:r>
              <a:rPr lang="en-US" altLang="en-US" i="1" smtClean="0"/>
              <a:t>S</a:t>
            </a:r>
            <a:r>
              <a:rPr lang="en-US" altLang="en-US" baseline="-25000" smtClean="0"/>
              <a:t>final</a:t>
            </a:r>
            <a:r>
              <a:rPr lang="en-US" altLang="en-US" smtClean="0"/>
              <a:t> </a:t>
            </a:r>
            <a:r>
              <a:rPr lang="en-US" altLang="en-US" smtClean="0">
                <a:sym typeface="Symbol" pitchFamily="18" charset="2"/>
              </a:rPr>
              <a:t></a:t>
            </a:r>
            <a:r>
              <a:rPr lang="en-US" altLang="en-US" smtClean="0"/>
              <a:t> </a:t>
            </a:r>
            <a:r>
              <a:rPr lang="en-US" altLang="en-US" i="1" smtClean="0"/>
              <a:t>S</a:t>
            </a:r>
            <a:r>
              <a:rPr lang="en-US" altLang="en-US" baseline="-25000" smtClean="0"/>
              <a:t>initial</a:t>
            </a:r>
            <a:endParaRPr lang="en-US" altLang="en-US" smtClean="0">
              <a:solidFill>
                <a:srgbClr val="001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722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Aslam Bayzeed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Entropy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124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For a process occurring at constant temperature (an isothermal process):</a:t>
            </a:r>
          </a:p>
        </p:txBody>
      </p:sp>
      <p:pic>
        <p:nvPicPr>
          <p:cNvPr id="12292" name="Picture 9" descr="&#10;image-403.pdf                                                  003356F4magic_metal                    B74677A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8850" y="3009900"/>
            <a:ext cx="2146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10"/>
          <p:cNvSpPr>
            <a:spLocks noChangeArrowheads="1"/>
          </p:cNvSpPr>
          <p:nvPr/>
        </p:nvSpPr>
        <p:spPr bwMode="auto">
          <a:xfrm>
            <a:off x="1177925" y="4121150"/>
            <a:ext cx="68230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q</a:t>
            </a:r>
            <a:r>
              <a:rPr lang="en-US" altLang="en-US" baseline="-25000"/>
              <a:t>rev </a:t>
            </a:r>
            <a:r>
              <a:rPr lang="en-US" altLang="en-US"/>
              <a:t>= the heat that is transferred when the process is carried out </a:t>
            </a:r>
            <a:r>
              <a:rPr lang="en-US" altLang="en-US" b="1"/>
              <a:t>reversibly</a:t>
            </a:r>
            <a:r>
              <a:rPr lang="en-US" altLang="en-US"/>
              <a:t> at a constant temperature.</a:t>
            </a:r>
          </a:p>
          <a:p>
            <a:r>
              <a:rPr lang="en-US" altLang="en-US"/>
              <a:t>T = temperature in Kelvin.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0" y="6400800"/>
            <a:ext cx="2895600" cy="365125"/>
          </a:xfrm>
        </p:spPr>
        <p:txBody>
          <a:bodyPr/>
          <a:lstStyle/>
          <a:p>
            <a:r>
              <a:rPr lang="en-US" dirty="0" smtClean="0"/>
              <a:t>Aslam Bayzeed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Entropy</vt:lpstr>
      <vt:lpstr>Entropy</vt:lpstr>
      <vt:lpstr>Entropy</vt:lpstr>
      <vt:lpstr>Entropy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Entropy</dc:title>
  <dc:creator>SPIPC</dc:creator>
  <cp:lastModifiedBy>SPIPC</cp:lastModifiedBy>
  <cp:revision>2</cp:revision>
  <dcterms:created xsi:type="dcterms:W3CDTF">2006-08-16T00:00:00Z</dcterms:created>
  <dcterms:modified xsi:type="dcterms:W3CDTF">2023-11-08T12:01:19Z</dcterms:modified>
</cp:coreProperties>
</file>