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7F4EC-8C39-4BEF-ABC0-F9E043B6958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2C133-0B9B-4DEF-83B3-326CDA813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2C24-FA38-4095-BCA3-BB32FBF24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13844-C092-4988-B4D2-E6A85B333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080D-C72F-46C4-8577-C03806DB5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9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2538"/>
          <a:stretch>
            <a:fillRect/>
          </a:stretch>
        </p:blipFill>
        <p:spPr>
          <a:xfrm>
            <a:off x="157163" y="3962400"/>
            <a:ext cx="8829675" cy="1828800"/>
          </a:xfrm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10600" cy="2743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Boltzmann envisioned the motions of a sample of molecules at a particular instant in time.</a:t>
            </a:r>
          </a:p>
          <a:p>
            <a:pPr lvl="1" eaLnBrk="1" hangingPunct="1"/>
            <a:r>
              <a:rPr lang="en-US" altLang="en-US" sz="2400" smtClean="0"/>
              <a:t>This would be akin to taking a snapshot of all the molecules.</a:t>
            </a:r>
          </a:p>
          <a:p>
            <a:pPr eaLnBrk="1" hangingPunct="1"/>
            <a:r>
              <a:rPr lang="en-US" altLang="en-US" sz="2800" smtClean="0"/>
              <a:t>He referred to this sampling as a </a:t>
            </a:r>
            <a:r>
              <a:rPr lang="en-US" altLang="en-US" sz="2800" smtClean="0">
                <a:solidFill>
                  <a:srgbClr val="00197D"/>
                </a:solidFill>
              </a:rPr>
              <a:t>microstate</a:t>
            </a:r>
            <a:r>
              <a:rPr lang="en-US" altLang="en-US" sz="2800" smtClean="0"/>
              <a:t> of the thermodynamic system.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839200" cy="2743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Each thermodynamic state has a specific number of microstates, </a:t>
            </a:r>
            <a:r>
              <a:rPr lang="en-US" altLang="en-US" sz="2800" i="1" smtClean="0"/>
              <a:t>W</a:t>
            </a:r>
            <a:r>
              <a:rPr lang="en-US" altLang="en-US" sz="2800" smtClean="0"/>
              <a:t>, associated with it.</a:t>
            </a:r>
          </a:p>
          <a:p>
            <a:pPr eaLnBrk="1" hangingPunct="1"/>
            <a:r>
              <a:rPr lang="en-US" altLang="en-US" sz="2800" smtClean="0"/>
              <a:t>Entropy is</a:t>
            </a:r>
          </a:p>
          <a:p>
            <a:pPr algn="ctr" eaLnBrk="1" hangingPunct="1">
              <a:buFontTx/>
              <a:buNone/>
            </a:pPr>
            <a:r>
              <a:rPr lang="en-US" altLang="en-US" sz="2800" i="1" smtClean="0"/>
              <a:t>S</a:t>
            </a:r>
            <a:r>
              <a:rPr lang="en-US" altLang="en-US" sz="2800" smtClean="0"/>
              <a:t> = </a:t>
            </a:r>
            <a:r>
              <a:rPr lang="en-US" altLang="en-US" sz="2800" i="1" smtClean="0"/>
              <a:t>k</a:t>
            </a:r>
            <a:r>
              <a:rPr lang="en-US" altLang="en-US" sz="2800" smtClean="0"/>
              <a:t> ln</a:t>
            </a:r>
            <a:r>
              <a:rPr lang="en-US" altLang="en-US" sz="2800" i="1" smtClean="0"/>
              <a:t>W</a:t>
            </a:r>
            <a:endParaRPr lang="en-US" altLang="en-US" sz="2800" smtClean="0">
              <a:solidFill>
                <a:srgbClr val="00197D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smtClean="0"/>
              <a:t>	where </a:t>
            </a:r>
            <a:r>
              <a:rPr lang="en-US" altLang="en-US" sz="2800" i="1" smtClean="0"/>
              <a:t>k</a:t>
            </a:r>
            <a:r>
              <a:rPr lang="en-US" altLang="en-US" sz="2800" smtClean="0"/>
              <a:t> is the Boltzmann constant, 1.38 </a:t>
            </a:r>
            <a:r>
              <a:rPr lang="en-US" altLang="en-US" sz="2800" smtClean="0">
                <a:sym typeface="Symbol" pitchFamily="18" charset="2"/>
              </a:rPr>
              <a:t> 10</a:t>
            </a:r>
            <a:r>
              <a:rPr lang="en-US" altLang="en-US" sz="2800" baseline="30000" smtClean="0">
                <a:sym typeface="Symbol" pitchFamily="18" charset="2"/>
              </a:rPr>
              <a:t>23</a:t>
            </a:r>
            <a:r>
              <a:rPr lang="en-US" altLang="en-US" sz="2800" smtClean="0">
                <a:sym typeface="Symbol" pitchFamily="18" charset="2"/>
              </a:rPr>
              <a:t> J/K.</a:t>
            </a:r>
            <a:endParaRPr lang="en-US" altLang="en-US" sz="2800" smtClean="0"/>
          </a:p>
        </p:txBody>
      </p:sp>
      <p:pic>
        <p:nvPicPr>
          <p:cNvPr id="19460" name="Picture 4" descr="19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2538"/>
          <a:stretch>
            <a:fillRect/>
          </a:stretch>
        </p:blipFill>
        <p:spPr>
          <a:xfrm>
            <a:off x="157163" y="3962400"/>
            <a:ext cx="8829675" cy="18288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4038600"/>
          </a:xfrm>
        </p:spPr>
        <p:txBody>
          <a:bodyPr/>
          <a:lstStyle/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Implications: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• more particles 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	</a:t>
            </a:r>
            <a:r>
              <a:rPr lang="en-US" altLang="en-US" sz="2800" smtClean="0">
                <a:solidFill>
                  <a:srgbClr val="408000"/>
                </a:solidFill>
              </a:rPr>
              <a:t>-&gt; more states</a:t>
            </a:r>
            <a:r>
              <a:rPr lang="en-US" altLang="en-US" sz="2800" smtClean="0"/>
              <a:t> 		</a:t>
            </a:r>
            <a:r>
              <a:rPr lang="en-US" altLang="en-US" sz="2800" smtClean="0">
                <a:solidFill>
                  <a:schemeClr val="accent2"/>
                </a:solidFill>
              </a:rPr>
              <a:t>-&gt; more entropy</a:t>
            </a:r>
            <a:endParaRPr lang="en-US" altLang="en-US" sz="2800" smtClean="0"/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• higher T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	</a:t>
            </a:r>
            <a:r>
              <a:rPr lang="en-US" altLang="en-US" sz="2800" smtClean="0">
                <a:solidFill>
                  <a:srgbClr val="408000"/>
                </a:solidFill>
              </a:rPr>
              <a:t>-&gt; more energy states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chemeClr val="accent2"/>
                </a:solidFill>
              </a:rPr>
              <a:t>-&gt; more entropy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• less structure </a:t>
            </a:r>
            <a:r>
              <a:rPr lang="en-US" altLang="en-US" sz="2400" smtClean="0"/>
              <a:t>(gas vs solid)</a:t>
            </a:r>
            <a:r>
              <a:rPr lang="en-US" altLang="en-US" sz="2800" smtClean="0"/>
              <a:t> 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	</a:t>
            </a:r>
            <a:r>
              <a:rPr lang="en-US" altLang="en-US" sz="2800" smtClean="0">
                <a:solidFill>
                  <a:srgbClr val="408000"/>
                </a:solidFill>
              </a:rPr>
              <a:t>-&gt; more states</a:t>
            </a:r>
            <a:r>
              <a:rPr lang="en-US" altLang="en-US" sz="2800" smtClean="0"/>
              <a:t> 		</a:t>
            </a:r>
            <a:r>
              <a:rPr lang="en-US" altLang="en-US" sz="2800" smtClean="0">
                <a:solidFill>
                  <a:schemeClr val="accent2"/>
                </a:solidFill>
              </a:rPr>
              <a:t>-&gt; more entropy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number of microstates and, therefore, the entropy tends to increase with increases in</a:t>
            </a:r>
          </a:p>
          <a:p>
            <a:pPr lvl="1" eaLnBrk="1" hangingPunct="1"/>
            <a:r>
              <a:rPr lang="en-US" altLang="en-US" smtClean="0"/>
              <a:t>Temperature.</a:t>
            </a:r>
          </a:p>
          <a:p>
            <a:pPr lvl="1" eaLnBrk="1" hangingPunct="1"/>
            <a:r>
              <a:rPr lang="en-US" altLang="en-US" smtClean="0"/>
              <a:t>Volume (gases).</a:t>
            </a:r>
          </a:p>
          <a:p>
            <a:pPr lvl="1" eaLnBrk="1" hangingPunct="1"/>
            <a:r>
              <a:rPr lang="en-US" altLang="en-US" smtClean="0"/>
              <a:t>The number of independently moving molecules.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and Physical States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Entropy increases with the freedom of motion of molecules.</a:t>
            </a:r>
          </a:p>
          <a:p>
            <a:pPr eaLnBrk="1" hangingPunct="1"/>
            <a:r>
              <a:rPr lang="en-US" altLang="en-US" sz="2800" smtClean="0"/>
              <a:t>Therefore,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800" i="1" smtClean="0"/>
              <a:t>S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g</a:t>
            </a:r>
            <a:r>
              <a:rPr lang="en-US" altLang="en-US" sz="2400" smtClean="0"/>
              <a:t>)</a:t>
            </a:r>
            <a:r>
              <a:rPr lang="en-US" altLang="en-US" sz="2800" smtClean="0"/>
              <a:t> &gt; </a:t>
            </a:r>
            <a:r>
              <a:rPr lang="en-US" altLang="en-US" sz="2800" i="1" smtClean="0"/>
              <a:t>S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)</a:t>
            </a:r>
            <a:r>
              <a:rPr lang="en-US" altLang="en-US" sz="2800" smtClean="0"/>
              <a:t> &gt; </a:t>
            </a:r>
            <a:r>
              <a:rPr lang="en-US" altLang="en-US" sz="2800" i="1" smtClean="0"/>
              <a:t>S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s</a:t>
            </a:r>
            <a:r>
              <a:rPr lang="en-US" altLang="en-US" sz="2400" smtClean="0"/>
              <a:t>)</a:t>
            </a:r>
            <a:endParaRPr lang="en-US" altLang="en-US" sz="2800" smtClean="0">
              <a:solidFill>
                <a:srgbClr val="00197D"/>
              </a:solidFill>
            </a:endParaRPr>
          </a:p>
        </p:txBody>
      </p:sp>
      <p:pic>
        <p:nvPicPr>
          <p:cNvPr id="22532" name="Picture 5" descr="19_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4643"/>
          <a:stretch>
            <a:fillRect/>
          </a:stretch>
        </p:blipFill>
        <p:spPr>
          <a:xfrm>
            <a:off x="4648200" y="2290763"/>
            <a:ext cx="4343400" cy="296703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/>
          <a:p>
            <a:pPr marL="393700" lvl="1" indent="-277813"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Dissolution of a solid:</a:t>
            </a:r>
          </a:p>
          <a:p>
            <a:pPr marL="393700" lvl="1" indent="-277813" eaLnBrk="1" hangingPunct="1">
              <a:buFontTx/>
              <a:buNone/>
            </a:pPr>
            <a:r>
              <a:rPr lang="en-US" altLang="en-US" smtClean="0"/>
              <a:t>Ions have more entropy (more states)</a:t>
            </a:r>
          </a:p>
          <a:p>
            <a:pPr marL="393700" lvl="1" indent="-277813" eaLnBrk="1" hangingPunct="1">
              <a:buFontTx/>
              <a:buNone/>
            </a:pPr>
            <a:r>
              <a:rPr lang="en-US" altLang="en-US" i="1" smtClean="0"/>
              <a:t>But,</a:t>
            </a:r>
            <a:endParaRPr lang="en-US" altLang="en-US" smtClean="0"/>
          </a:p>
          <a:p>
            <a:pPr marL="393700" lvl="1" indent="-277813" eaLnBrk="1" hangingPunct="1">
              <a:buFontTx/>
              <a:buNone/>
            </a:pPr>
            <a:r>
              <a:rPr lang="en-US" altLang="en-US" smtClean="0"/>
              <a:t>Some water molecules have less entropy (they are grouped around ions).</a:t>
            </a:r>
          </a:p>
        </p:txBody>
      </p:sp>
      <p:pic>
        <p:nvPicPr>
          <p:cNvPr id="23556" name="Picture 5" descr="19_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b="3462"/>
          <a:stretch>
            <a:fillRect/>
          </a:stretch>
        </p:blipFill>
        <p:spPr>
          <a:xfrm>
            <a:off x="152400" y="2332038"/>
            <a:ext cx="4419600" cy="2849562"/>
          </a:xfrm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28600" y="5334000"/>
            <a:ext cx="70866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/>
              <a:t>Usually, there is an overall increase in S.</a:t>
            </a:r>
            <a:endParaRPr lang="en-US" altLang="en-US"/>
          </a:p>
          <a:p>
            <a:r>
              <a:rPr lang="en-US" altLang="en-US"/>
              <a:t>(The exception is very highly charged ions that make a lot of water molecules align around them.)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Changes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495800" cy="4495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 general, entropy </a:t>
            </a:r>
            <a:r>
              <a:rPr lang="en-US" altLang="en-US" sz="2800" i="1" smtClean="0">
                <a:solidFill>
                  <a:schemeClr val="accent2"/>
                </a:solidFill>
              </a:rPr>
              <a:t>increases</a:t>
            </a:r>
            <a:r>
              <a:rPr lang="en-US" altLang="en-US" sz="2800" smtClean="0"/>
              <a:t> when</a:t>
            </a:r>
          </a:p>
          <a:p>
            <a:pPr lvl="1" eaLnBrk="1" hangingPunct="1"/>
            <a:r>
              <a:rPr lang="en-US" altLang="en-US" sz="2400" smtClean="0"/>
              <a:t>Gases are formed from liquids and solids.</a:t>
            </a:r>
          </a:p>
          <a:p>
            <a:pPr lvl="1" eaLnBrk="1" hangingPunct="1"/>
            <a:r>
              <a:rPr lang="en-US" altLang="en-US" sz="2400" smtClean="0"/>
              <a:t>Liquids or solutions are formed from solids.</a:t>
            </a:r>
          </a:p>
          <a:p>
            <a:pPr lvl="1" eaLnBrk="1" hangingPunct="1"/>
            <a:r>
              <a:rPr lang="en-US" altLang="en-US" sz="2400" smtClean="0"/>
              <a:t>The number of gas molecules increases.</a:t>
            </a:r>
          </a:p>
          <a:p>
            <a:pPr lvl="1" eaLnBrk="1" hangingPunct="1"/>
            <a:r>
              <a:rPr lang="en-US" altLang="en-US" sz="2400" smtClean="0"/>
              <a:t>The number of moles increases.</a:t>
            </a:r>
          </a:p>
        </p:txBody>
      </p:sp>
      <p:pic>
        <p:nvPicPr>
          <p:cNvPr id="24580" name="Picture 5" descr="19_11a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2286"/>
          <a:stretch>
            <a:fillRect/>
          </a:stretch>
        </p:blipFill>
        <p:spPr>
          <a:xfrm>
            <a:off x="4953000" y="1752600"/>
            <a:ext cx="3810000" cy="3014663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Entropy on the Molecular Scale</vt:lpstr>
      <vt:lpstr>Entropy on the Molecular Scale</vt:lpstr>
      <vt:lpstr>Entropy on the Molecular Scale</vt:lpstr>
      <vt:lpstr>Entropy on the Molecular Scale</vt:lpstr>
      <vt:lpstr>Entropy and Physical States</vt:lpstr>
      <vt:lpstr>Solutions</vt:lpstr>
      <vt:lpstr>Entropy 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Law of Thermodynamics</dc:title>
  <dc:creator>SPIPC</dc:creator>
  <cp:lastModifiedBy>SPIPC</cp:lastModifiedBy>
  <cp:revision>3</cp:revision>
  <dcterms:created xsi:type="dcterms:W3CDTF">2006-08-16T00:00:00Z</dcterms:created>
  <dcterms:modified xsi:type="dcterms:W3CDTF">2023-11-08T12:02:41Z</dcterms:modified>
</cp:coreProperties>
</file>