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4E7AA-42EA-4006-96D0-7DD10B9DE831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78857-392E-4843-B0A7-9BD4CC11F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07D617-CFC3-40BC-A2C3-940A10F888F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Could incorporate personal response system questions from the College Physics by G/R/R 2E ARIS site (www.mhhe.com/grr), Instructor Resources: CPS by eInstruction, Chapter 15, Questions 2 and 18.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8427F-49C4-409C-88C4-EDC4CE50FD3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Could incorporate personal response system questions from the College Physics by G/R/R 2E ARIS site (www.mhhe.com/grr), Instructor Resources: CPS by eInstruction, Chapter 15, Questions 1 and 8.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54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5400" b="1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tx2">
                    <a:satMod val="130000"/>
                  </a:schemeClr>
                </a:solidFill>
              </a:rPr>
              <a:t>Engineering Thermodynamics </a:t>
            </a:r>
            <a:br>
              <a:rPr lang="en-US" sz="5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5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b="1" dirty="0">
              <a:solidFill>
                <a:schemeClr val="tx2">
                  <a:satMod val="13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cov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4038600" cy="2892425"/>
          </a:xfrm>
        </p:spPr>
      </p:pic>
      <p:sp>
        <p:nvSpPr>
          <p:cNvPr id="3" name="Rectangle 2"/>
          <p:cNvSpPr/>
          <p:nvPr/>
        </p:nvSpPr>
        <p:spPr>
          <a:xfrm>
            <a:off x="5029200" y="4686300"/>
            <a:ext cx="4114800" cy="145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Aslam Bayzeed 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 Junior Instructor (Tech/power)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17700" y="736600"/>
            <a:ext cx="6159500" cy="139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200" b="1" dirty="0">
                <a:latin typeface="Times New Roman" pitchFamily="18" charset="0"/>
              </a:rPr>
              <a:t>Thermodynamics</a:t>
            </a:r>
            <a:endParaRPr lang="en-US" sz="2400" b="1" dirty="0">
              <a:latin typeface="Times New Roman" pitchFamily="18" charset="0"/>
            </a:endParaRPr>
          </a:p>
          <a:p>
            <a:pPr marL="342900" indent="-342900" algn="ctr"/>
            <a:r>
              <a:rPr lang="en-US" sz="2400" b="1" dirty="0">
                <a:latin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The first law of </a:t>
            </a:r>
            <a:r>
              <a:rPr lang="en-US" sz="2400" dirty="0" smtClean="0">
                <a:latin typeface="Times New Roman" pitchFamily="18" charset="0"/>
              </a:rPr>
              <a:t>thermodynamics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469900" y="211138"/>
            <a:ext cx="8229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Thermodynamics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977900" y="2540000"/>
            <a:ext cx="40259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endParaRPr lang="en-US" sz="1000">
              <a:latin typeface="Times New Roman" pitchFamily="18" charset="0"/>
            </a:endParaRPr>
          </a:p>
          <a:p>
            <a:pPr marL="228600" indent="-228600"/>
            <a:r>
              <a:rPr lang="en-US" sz="2400">
                <a:latin typeface="Times New Roman" pitchFamily="18" charset="0"/>
              </a:rPr>
              <a:t>Example systems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Gas in a container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Magnetization and demagnetization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Charging &amp; discharging a battery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Chemical reactions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Thermocouple operation</a:t>
            </a:r>
            <a:endParaRPr lang="en-US" sz="2400"/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4902200" y="2159000"/>
            <a:ext cx="3327400" cy="19431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Freeform 5"/>
          <p:cNvSpPr>
            <a:spLocks/>
          </p:cNvSpPr>
          <p:nvPr/>
        </p:nvSpPr>
        <p:spPr bwMode="auto">
          <a:xfrm>
            <a:off x="5816600" y="2209800"/>
            <a:ext cx="908050" cy="1790700"/>
          </a:xfrm>
          <a:custGeom>
            <a:avLst/>
            <a:gdLst>
              <a:gd name="T0" fmla="*/ 2147483647 w 572"/>
              <a:gd name="T1" fmla="*/ 0 h 1128"/>
              <a:gd name="T2" fmla="*/ 2147483647 w 572"/>
              <a:gd name="T3" fmla="*/ 2147483647 h 1128"/>
              <a:gd name="T4" fmla="*/ 2147483647 w 572"/>
              <a:gd name="T5" fmla="*/ 2147483647 h 1128"/>
              <a:gd name="T6" fmla="*/ 2147483647 w 572"/>
              <a:gd name="T7" fmla="*/ 2147483647 h 1128"/>
              <a:gd name="T8" fmla="*/ 2147483647 w 572"/>
              <a:gd name="T9" fmla="*/ 2147483647 h 1128"/>
              <a:gd name="T10" fmla="*/ 2147483647 w 572"/>
              <a:gd name="T11" fmla="*/ 2147483647 h 1128"/>
              <a:gd name="T12" fmla="*/ 2147483647 w 572"/>
              <a:gd name="T13" fmla="*/ 2147483647 h 1128"/>
              <a:gd name="T14" fmla="*/ 2147483647 w 572"/>
              <a:gd name="T15" fmla="*/ 2147483647 h 1128"/>
              <a:gd name="T16" fmla="*/ 0 w 572"/>
              <a:gd name="T17" fmla="*/ 2147483647 h 11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2"/>
              <a:gd name="T28" fmla="*/ 0 h 1128"/>
              <a:gd name="T29" fmla="*/ 572 w 572"/>
              <a:gd name="T30" fmla="*/ 1128 h 11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2" h="1128">
                <a:moveTo>
                  <a:pt x="160" y="0"/>
                </a:moveTo>
                <a:cubicBezTo>
                  <a:pt x="244" y="36"/>
                  <a:pt x="328" y="73"/>
                  <a:pt x="392" y="120"/>
                </a:cubicBezTo>
                <a:cubicBezTo>
                  <a:pt x="456" y="167"/>
                  <a:pt x="516" y="231"/>
                  <a:pt x="544" y="280"/>
                </a:cubicBezTo>
                <a:cubicBezTo>
                  <a:pt x="572" y="329"/>
                  <a:pt x="560" y="369"/>
                  <a:pt x="560" y="416"/>
                </a:cubicBezTo>
                <a:cubicBezTo>
                  <a:pt x="560" y="463"/>
                  <a:pt x="561" y="524"/>
                  <a:pt x="544" y="560"/>
                </a:cubicBezTo>
                <a:cubicBezTo>
                  <a:pt x="527" y="596"/>
                  <a:pt x="493" y="603"/>
                  <a:pt x="456" y="632"/>
                </a:cubicBezTo>
                <a:cubicBezTo>
                  <a:pt x="419" y="661"/>
                  <a:pt x="364" y="692"/>
                  <a:pt x="320" y="736"/>
                </a:cubicBezTo>
                <a:cubicBezTo>
                  <a:pt x="276" y="780"/>
                  <a:pt x="245" y="831"/>
                  <a:pt x="192" y="896"/>
                </a:cubicBezTo>
                <a:cubicBezTo>
                  <a:pt x="139" y="961"/>
                  <a:pt x="31" y="1089"/>
                  <a:pt x="0" y="112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5181600" y="2895600"/>
            <a:ext cx="96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System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6591300" y="3124200"/>
            <a:ext cx="166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Environment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6248400" y="4406900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Universe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60400" y="1028700"/>
            <a:ext cx="7683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Thermodynamics is the study of the inter-relation between heat, work and internal energy of a system and its interaction with its environment..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Thermodynamics States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25604" name="Text Box 1029"/>
          <p:cNvSpPr txBox="1">
            <a:spLocks noChangeArrowheads="1"/>
          </p:cNvSpPr>
          <p:nvPr/>
        </p:nvSpPr>
        <p:spPr bwMode="auto">
          <a:xfrm>
            <a:off x="2400300" y="2957513"/>
            <a:ext cx="42560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400">
                <a:latin typeface="Times New Roman" pitchFamily="18" charset="0"/>
              </a:rPr>
              <a:t>Examples of state variables: 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P = pressure (Pa or N/m</a:t>
            </a:r>
            <a:r>
              <a:rPr lang="en-US" sz="2400" baseline="30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), 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T = temperature (K), 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V = volume (m</a:t>
            </a:r>
            <a:r>
              <a:rPr lang="en-US" sz="2400" baseline="30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), 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n = number of moles, and </a:t>
            </a:r>
          </a:p>
          <a:p>
            <a:pPr marL="228600" indent="-228600">
              <a:buFontTx/>
              <a:buChar char="•"/>
            </a:pPr>
            <a:r>
              <a:rPr lang="en-US" sz="2400">
                <a:latin typeface="Times New Roman" pitchFamily="18" charset="0"/>
              </a:rPr>
              <a:t>U = internal energy (J).</a:t>
            </a:r>
            <a:endParaRPr lang="en-US" sz="2400"/>
          </a:p>
        </p:txBody>
      </p:sp>
      <p:sp>
        <p:nvSpPr>
          <p:cNvPr id="25605" name="Text Box 1030"/>
          <p:cNvSpPr txBox="1">
            <a:spLocks noChangeArrowheads="1"/>
          </p:cNvSpPr>
          <p:nvPr/>
        </p:nvSpPr>
        <p:spPr bwMode="auto">
          <a:xfrm>
            <a:off x="1168400" y="1409700"/>
            <a:ext cx="701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</a:t>
            </a:r>
            <a:r>
              <a:rPr lang="en-US" sz="2400" b="1">
                <a:latin typeface="Times New Roman" pitchFamily="18" charset="0"/>
              </a:rPr>
              <a:t>state variable</a:t>
            </a:r>
            <a:r>
              <a:rPr lang="en-US" sz="2400">
                <a:latin typeface="Times New Roman" pitchFamily="18" charset="0"/>
              </a:rPr>
              <a:t> describes the state of a system at time t, but it does not reveal how the system was put into that state.</a:t>
            </a:r>
            <a:r>
              <a:rPr lang="en-US" sz="2400"/>
              <a:t>  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017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The First Law of Thermodynamics 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ph idx="1"/>
          </p:nvPr>
        </p:nvGraphicFramePr>
        <p:xfrm>
          <a:off x="4784725" y="3746500"/>
          <a:ext cx="800100" cy="203200"/>
        </p:xfrm>
        <a:graphic>
          <a:graphicData uri="http://schemas.openxmlformats.org/presentationml/2006/ole">
            <p:oleObj spid="_x0000_s1026" name="Equation" r:id="rId4" imgW="799920" imgH="203040" progId="Equation.3">
              <p:embed/>
            </p:oleObj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Engineering Thermodynamics(27131)</a:t>
            </a:r>
            <a:endParaRPr lang="en-US" sz="140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254125" y="1922463"/>
            <a:ext cx="6861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The first law of thermodynamics</a:t>
            </a:r>
            <a:r>
              <a:rPr lang="en-US" sz="2400">
                <a:latin typeface="Times New Roman" pitchFamily="18" charset="0"/>
              </a:rPr>
              <a:t> says the change in internal energy of a system is equal to the heat flow into the system plus the work done on the system (conservation of energy).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pic>
        <p:nvPicPr>
          <p:cNvPr id="26627" name="Picture 7" descr="gia29117_t15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3" y="1644650"/>
            <a:ext cx="8023225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482600" y="388938"/>
            <a:ext cx="82296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Sign Conventions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Engineering Thermodynamics(27131)</a:t>
            </a:r>
            <a:endParaRPr lang="en-US" sz="1400" dirty="0"/>
          </a:p>
        </p:txBody>
      </p:sp>
      <p:pic>
        <p:nvPicPr>
          <p:cNvPr id="26627" name="Picture 7" descr="gia29117_t15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3" y="1644650"/>
            <a:ext cx="8023225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482600" y="388938"/>
            <a:ext cx="82296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Sign Conventions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253</Words>
  <Application>Microsoft Office PowerPoint</Application>
  <PresentationFormat>On-screen Show (4:3)</PresentationFormat>
  <Paragraphs>40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Solstice</vt:lpstr>
      <vt:lpstr>Equation</vt:lpstr>
      <vt:lpstr>   Engineering Thermodynamics   </vt:lpstr>
      <vt:lpstr>Slide 2</vt:lpstr>
      <vt:lpstr>Slide 3</vt:lpstr>
      <vt:lpstr>Thermodynamics States</vt:lpstr>
      <vt:lpstr>The First Law of Thermodynamics 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Engineering Thermodynamics   </dc:title>
  <dc:creator>SPIPC</dc:creator>
  <cp:lastModifiedBy>SPIPC</cp:lastModifiedBy>
  <cp:revision>4</cp:revision>
  <dcterms:created xsi:type="dcterms:W3CDTF">2006-08-16T00:00:00Z</dcterms:created>
  <dcterms:modified xsi:type="dcterms:W3CDTF">2023-11-08T11:22:39Z</dcterms:modified>
</cp:coreProperties>
</file>