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9940" y="1370329"/>
            <a:ext cx="3628390" cy="3655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405" y="260350"/>
            <a:ext cx="7489189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915" y="1085850"/>
            <a:ext cx="8726169" cy="283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ai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0960"/>
            <a:ext cx="11430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njoy Kumar Banik\Desktop\1200px-Mujib_100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327440" cy="1143000"/>
          </a:xfrm>
          <a:prstGeom prst="rect">
            <a:avLst/>
          </a:prstGeom>
          <a:noFill/>
        </p:spPr>
      </p:pic>
      <p:sp>
        <p:nvSpPr>
          <p:cNvPr id="5" name="Flowchart: Alternate Process 4"/>
          <p:cNvSpPr/>
          <p:nvPr/>
        </p:nvSpPr>
        <p:spPr>
          <a:xfrm>
            <a:off x="152400" y="1143000"/>
            <a:ext cx="88392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7177" tIns="38589" rIns="77177" bIns="38589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BANGLADESH TECHNICAL EDUCATION BOARD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DIPLOMA IN ENGINEERING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POWER TECHNOLOGY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4 </a:t>
            </a:r>
            <a:r>
              <a:rPr lang="en-US" sz="2000" b="1" dirty="0" err="1" smtClean="0">
                <a:solidFill>
                  <a:schemeClr val="accent1"/>
                </a:solidFill>
              </a:rPr>
              <a:t>th</a:t>
            </a:r>
            <a:r>
              <a:rPr lang="en-US" sz="2000" b="1" dirty="0" smtClean="0">
                <a:solidFill>
                  <a:schemeClr val="accent1"/>
                </a:solidFill>
              </a:rPr>
              <a:t> semester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20191111_Osram_LP_CCB_01_Header_Home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276600" y="3026631"/>
            <a:ext cx="5715000" cy="177396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grpSp>
        <p:nvGrpSpPr>
          <p:cNvPr id="9" name="Group 18"/>
          <p:cNvGrpSpPr/>
          <p:nvPr/>
        </p:nvGrpSpPr>
        <p:grpSpPr>
          <a:xfrm>
            <a:off x="152400" y="5029200"/>
            <a:ext cx="3196809" cy="1108053"/>
            <a:chOff x="307152" y="5383238"/>
            <a:chExt cx="3196809" cy="1108053"/>
          </a:xfrm>
        </p:grpSpPr>
        <p:sp>
          <p:nvSpPr>
            <p:cNvPr id="15" name="Flowchart: Decision 14"/>
            <p:cNvSpPr/>
            <p:nvPr/>
          </p:nvSpPr>
          <p:spPr>
            <a:xfrm rot="1012717">
              <a:off x="307152" y="5383238"/>
              <a:ext cx="3196809" cy="1108053"/>
            </a:xfrm>
            <a:prstGeom prst="flowChartDecisi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en-US" sz="3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0168" y="5698218"/>
              <a:ext cx="16353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 smtClean="0"/>
                <a:t>Lesson 01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28600" y="2530251"/>
            <a:ext cx="6477000" cy="908928"/>
          </a:xfrm>
          <a:prstGeom prst="rect">
            <a:avLst/>
          </a:prstGeom>
          <a:ln>
            <a:noFill/>
          </a:ln>
        </p:spPr>
        <p:txBody>
          <a:bodyPr wrap="square" lIns="77177" tIns="38589" rIns="77177" bIns="38589">
            <a:spAutoFit/>
          </a:bodyPr>
          <a:lstStyle/>
          <a:p>
            <a:r>
              <a:rPr lang="en-US" sz="2800" b="1" dirty="0" smtClean="0"/>
              <a:t>Subject:</a:t>
            </a:r>
            <a:r>
              <a:rPr lang="bn-BD" sz="2800" b="1" dirty="0" smtClean="0"/>
              <a:t> 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Suspension, Brake, Steering &amp;     </a:t>
            </a:r>
          </a:p>
          <a:p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Transmission System of Vehicle</a:t>
            </a:r>
            <a:r>
              <a:rPr lang="bn-BD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26262</a:t>
            </a:r>
            <a:r>
              <a:rPr lang="bn-BD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endParaRPr lang="en-US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4977581"/>
            <a:ext cx="5638800" cy="1493704"/>
          </a:xfrm>
          <a:prstGeom prst="rect">
            <a:avLst/>
          </a:prstGeom>
          <a:noFill/>
        </p:spPr>
        <p:txBody>
          <a:bodyPr wrap="square" lIns="77177" tIns="38589" rIns="77177" bIns="38589" rtlCol="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SANJOY BANIK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JUNIOR INSTRUCTOR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POWER TECHNOLOGY</a:t>
            </a: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Sylhet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polytechnic institute,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stlhet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1029" y="1835150"/>
            <a:ext cx="4605849" cy="4274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680" y="967740"/>
            <a:ext cx="41300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1 </a:t>
            </a:r>
            <a:r>
              <a:rPr sz="2800" b="1" spc="-5" dirty="0">
                <a:latin typeface="Arial"/>
                <a:cs typeface="Arial"/>
              </a:rPr>
              <a:t>Wishbone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Suspension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3950" y="1748790"/>
            <a:ext cx="2945130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suspension </a:t>
            </a:r>
            <a:r>
              <a:rPr sz="1800" spc="-5" dirty="0">
                <a:latin typeface="Arial"/>
                <a:cs typeface="Arial"/>
              </a:rPr>
              <a:t>must </a:t>
            </a:r>
            <a:r>
              <a:rPr sz="1800" spc="-10" dirty="0">
                <a:latin typeface="Arial"/>
                <a:cs typeface="Arial"/>
              </a:rPr>
              <a:t>be  designed </a:t>
            </a:r>
            <a:r>
              <a:rPr sz="1800" spc="-5" dirty="0">
                <a:latin typeface="Arial"/>
                <a:cs typeface="Arial"/>
              </a:rPr>
              <a:t>in such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5" dirty="0">
                <a:latin typeface="Arial"/>
                <a:cs typeface="Arial"/>
              </a:rPr>
              <a:t>way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  keep the </a:t>
            </a:r>
            <a:r>
              <a:rPr sz="1800" spc="-15" dirty="0">
                <a:latin typeface="Arial"/>
                <a:cs typeface="Arial"/>
              </a:rPr>
              <a:t>wheel </a:t>
            </a:r>
            <a:r>
              <a:rPr sz="1800" spc="-10" dirty="0">
                <a:latin typeface="Arial"/>
                <a:cs typeface="Arial"/>
              </a:rPr>
              <a:t>upright </a:t>
            </a:r>
            <a:r>
              <a:rPr sz="1800" spc="-5" dirty="0">
                <a:latin typeface="Arial"/>
                <a:cs typeface="Arial"/>
              </a:rPr>
              <a:t>for  </a:t>
            </a:r>
            <a:r>
              <a:rPr sz="1800" spc="-10" dirty="0">
                <a:latin typeface="Arial"/>
                <a:cs typeface="Arial"/>
              </a:rPr>
              <a:t>maximum tyre contact  (vehicle </a:t>
            </a:r>
            <a:r>
              <a:rPr sz="1800" spc="-5" dirty="0">
                <a:latin typeface="Arial"/>
                <a:cs typeface="Arial"/>
              </a:rPr>
              <a:t>control)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minimize </a:t>
            </a:r>
            <a:r>
              <a:rPr sz="1800" spc="-10" dirty="0">
                <a:latin typeface="Arial"/>
                <a:cs typeface="Arial"/>
              </a:rPr>
              <a:t>tyre</a:t>
            </a:r>
            <a:r>
              <a:rPr sz="1800" spc="-15" dirty="0">
                <a:latin typeface="Arial"/>
                <a:cs typeface="Arial"/>
              </a:rPr>
              <a:t> wear.</a:t>
            </a:r>
            <a:endParaRPr sz="1800">
              <a:latin typeface="Arial"/>
              <a:cs typeface="Arial"/>
            </a:endParaRPr>
          </a:p>
          <a:p>
            <a:pPr marL="12700" marR="635000">
              <a:lnSpc>
                <a:spcPct val="100000"/>
              </a:lnSpc>
              <a:spcBef>
                <a:spcPts val="137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upper wishbone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  short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lower  </a:t>
            </a:r>
            <a:r>
              <a:rPr sz="1800" spc="-10" dirty="0">
                <a:latin typeface="Arial"/>
                <a:cs typeface="Arial"/>
              </a:rPr>
              <a:t>wishbone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longer.</a:t>
            </a:r>
            <a:endParaRPr sz="1800">
              <a:latin typeface="Arial"/>
              <a:cs typeface="Arial"/>
            </a:endParaRPr>
          </a:p>
          <a:p>
            <a:pPr marL="12700" marR="9525">
              <a:lnSpc>
                <a:spcPct val="100000"/>
              </a:lnSpc>
              <a:spcBef>
                <a:spcPts val="1390"/>
              </a:spcBef>
            </a:pPr>
            <a:r>
              <a:rPr sz="1800" spc="-5" dirty="0">
                <a:latin typeface="Arial"/>
                <a:cs typeface="Arial"/>
              </a:rPr>
              <a:t>Both </a:t>
            </a:r>
            <a:r>
              <a:rPr sz="1800" spc="-10" dirty="0">
                <a:latin typeface="Arial"/>
                <a:cs typeface="Arial"/>
              </a:rPr>
              <a:t>wishbones pivot points  and lengths </a:t>
            </a:r>
            <a:r>
              <a:rPr sz="1800" spc="-5" dirty="0">
                <a:latin typeface="Arial"/>
                <a:cs typeface="Arial"/>
              </a:rPr>
              <a:t>are calculated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provide the best </a:t>
            </a:r>
            <a:r>
              <a:rPr sz="1800" spc="-10" dirty="0">
                <a:latin typeface="Arial"/>
                <a:cs typeface="Arial"/>
              </a:rPr>
              <a:t>operating  angle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given </a:t>
            </a:r>
            <a:r>
              <a:rPr sz="1800" spc="-5" dirty="0">
                <a:latin typeface="Arial"/>
                <a:cs typeface="Arial"/>
              </a:rPr>
              <a:t>suspension  movement.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4259" y="2239009"/>
            <a:ext cx="166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Upper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wishbone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6540" y="5940152"/>
            <a:ext cx="2177415" cy="73406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800" spc="-15" dirty="0">
                <a:latin typeface="Arial"/>
                <a:cs typeface="Arial"/>
              </a:rPr>
              <a:t>Lower wishbone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60"/>
              </a:spcBef>
            </a:pPr>
            <a:r>
              <a:rPr sz="1400" spc="-5" dirty="0">
                <a:latin typeface="Arial"/>
                <a:cs typeface="Arial"/>
              </a:rPr>
              <a:t>10 of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5690" y="5848350"/>
            <a:ext cx="491490" cy="332740"/>
          </a:xfrm>
          <a:custGeom>
            <a:avLst/>
            <a:gdLst/>
            <a:ahLst/>
            <a:cxnLst/>
            <a:rect l="l" t="t" r="r" b="b"/>
            <a:pathLst>
              <a:path w="491490" h="332739">
                <a:moveTo>
                  <a:pt x="491489" y="33274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7270" y="5808979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0" y="0"/>
                </a:moveTo>
                <a:lnTo>
                  <a:pt x="41909" y="73660"/>
                </a:lnTo>
                <a:lnTo>
                  <a:pt x="83819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7969" y="249047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9869" y="27800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715010">
              <a:lnSpc>
                <a:spcPct val="100000"/>
              </a:lnSpc>
              <a:spcBef>
                <a:spcPts val="100"/>
              </a:spcBef>
            </a:pPr>
            <a:r>
              <a:rPr dirty="0"/>
              <a:t>Advantages &amp; Disadvantages </a:t>
            </a:r>
            <a:r>
              <a:rPr spc="-5" dirty="0"/>
              <a:t>of  </a:t>
            </a:r>
            <a:r>
              <a:rPr dirty="0"/>
              <a:t>Wishbone </a:t>
            </a:r>
            <a:r>
              <a:rPr spc="-5" dirty="0"/>
              <a:t>type </a:t>
            </a:r>
            <a:r>
              <a:rPr dirty="0"/>
              <a:t>independent</a:t>
            </a:r>
            <a:r>
              <a:rPr spc="-60" dirty="0"/>
              <a:t> </a:t>
            </a:r>
            <a:r>
              <a:rPr dirty="0"/>
              <a:t>suspension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8020" y="1517650"/>
            <a:ext cx="397129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AF4F"/>
                </a:solidFill>
                <a:latin typeface="Arial"/>
                <a:cs typeface="Arial"/>
              </a:rPr>
              <a:t>Disadvantages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Initial cost is </a:t>
            </a:r>
            <a:r>
              <a:rPr sz="2400" spc="5" dirty="0">
                <a:latin typeface="Arial"/>
                <a:cs typeface="Arial"/>
              </a:rPr>
              <a:t>more</a:t>
            </a:r>
            <a:endParaRPr sz="2400">
              <a:latin typeface="Arial"/>
              <a:cs typeface="Arial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Maintenance </a:t>
            </a:r>
            <a:r>
              <a:rPr sz="2400" dirty="0">
                <a:latin typeface="Arial"/>
                <a:cs typeface="Arial"/>
              </a:rPr>
              <a:t>cost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Required frequent wheel  alignment otherwise increase  </a:t>
            </a:r>
            <a:r>
              <a:rPr sz="2400" dirty="0">
                <a:latin typeface="Arial"/>
                <a:cs typeface="Arial"/>
              </a:rPr>
              <a:t>tyre </a:t>
            </a:r>
            <a:r>
              <a:rPr sz="2400" spc="-5" dirty="0">
                <a:latin typeface="Arial"/>
                <a:cs typeface="Arial"/>
              </a:rPr>
              <a:t>wear.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940" y="1445259"/>
            <a:ext cx="3535045" cy="446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044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Advantages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Ride </a:t>
            </a:r>
            <a:r>
              <a:rPr sz="2400" spc="-10" dirty="0">
                <a:latin typeface="Arial"/>
                <a:cs typeface="Arial"/>
              </a:rPr>
              <a:t>quality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good.</a:t>
            </a:r>
            <a:endParaRPr sz="2400">
              <a:latin typeface="Arial"/>
              <a:cs typeface="Arial"/>
            </a:endParaRPr>
          </a:p>
          <a:p>
            <a:pPr marL="12700" marR="175260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Arial"/>
                <a:cs typeface="Arial"/>
              </a:rPr>
              <a:t>Improve the </a:t>
            </a:r>
            <a:r>
              <a:rPr sz="2400" spc="-5" dirty="0">
                <a:latin typeface="Arial"/>
                <a:cs typeface="Arial"/>
              </a:rPr>
              <a:t>steering  preciseness since the  wheel </a:t>
            </a:r>
            <a:r>
              <a:rPr sz="2400" dirty="0">
                <a:latin typeface="Arial"/>
                <a:cs typeface="Arial"/>
              </a:rPr>
              <a:t>movement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not  </a:t>
            </a:r>
            <a:r>
              <a:rPr sz="2400" spc="-5" dirty="0">
                <a:latin typeface="Arial"/>
                <a:cs typeface="Arial"/>
              </a:rPr>
              <a:t>link</a:t>
            </a:r>
            <a:endParaRPr sz="2400">
              <a:latin typeface="Arial"/>
              <a:cs typeface="Arial"/>
            </a:endParaRPr>
          </a:p>
          <a:p>
            <a:pPr marL="12700" marR="987425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Ground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clearance  increase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</a:pP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Applications</a:t>
            </a:r>
            <a:r>
              <a:rPr sz="2400" spc="-5" dirty="0">
                <a:latin typeface="Arial"/>
                <a:cs typeface="Arial"/>
              </a:rPr>
              <a:t>:-SUV,CARS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4690" y="5143500"/>
            <a:ext cx="1483359" cy="111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5650" y="5143500"/>
            <a:ext cx="1769110" cy="1148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2759" y="6435090"/>
            <a:ext cx="6711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12 of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4441" y="1473200"/>
            <a:ext cx="1969435" cy="2919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6759" y="4154170"/>
            <a:ext cx="2546349" cy="2522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2680" y="967740"/>
            <a:ext cx="3359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2 </a:t>
            </a:r>
            <a:r>
              <a:rPr sz="2800" b="1" spc="-10" dirty="0">
                <a:latin typeface="Arial"/>
                <a:cs typeface="Arial"/>
              </a:rPr>
              <a:t>MacPherson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Strut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3950" y="1748790"/>
            <a:ext cx="46545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This is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very </a:t>
            </a:r>
            <a:r>
              <a:rPr sz="1800" spc="-10" dirty="0">
                <a:latin typeface="Arial"/>
                <a:cs typeface="Arial"/>
              </a:rPr>
              <a:t>popular and efficient </a:t>
            </a:r>
            <a:r>
              <a:rPr sz="1800" spc="-5" dirty="0">
                <a:latin typeface="Arial"/>
                <a:cs typeface="Arial"/>
              </a:rPr>
              <a:t>form </a:t>
            </a:r>
            <a:r>
              <a:rPr sz="1800" spc="-10" dirty="0">
                <a:latin typeface="Arial"/>
                <a:cs typeface="Arial"/>
              </a:rPr>
              <a:t>of  suspension. </a:t>
            </a:r>
            <a:r>
              <a:rPr sz="1800" spc="-5" dirty="0">
                <a:latin typeface="Arial"/>
                <a:cs typeface="Arial"/>
              </a:rPr>
              <a:t>It </a:t>
            </a:r>
            <a:r>
              <a:rPr sz="1800" spc="-10" dirty="0">
                <a:latin typeface="Arial"/>
                <a:cs typeface="Arial"/>
              </a:rPr>
              <a:t>has </a:t>
            </a:r>
            <a:r>
              <a:rPr sz="1800" spc="-5" dirty="0">
                <a:latin typeface="Arial"/>
                <a:cs typeface="Arial"/>
              </a:rPr>
              <a:t>one control arm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a strut  </a:t>
            </a:r>
            <a:r>
              <a:rPr sz="1800" spc="-10" dirty="0">
                <a:latin typeface="Arial"/>
                <a:cs typeface="Arial"/>
              </a:rPr>
              <a:t>assembly.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coil spring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shock absorber 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spc="-10" dirty="0">
                <a:latin typeface="Arial"/>
                <a:cs typeface="Arial"/>
              </a:rPr>
              <a:t>normally </a:t>
            </a:r>
            <a:r>
              <a:rPr sz="1800" spc="-5" dirty="0">
                <a:latin typeface="Arial"/>
                <a:cs typeface="Arial"/>
              </a:rPr>
              <a:t>form parts of the </a:t>
            </a:r>
            <a:r>
              <a:rPr sz="1800" dirty="0">
                <a:latin typeface="Arial"/>
                <a:cs typeface="Arial"/>
              </a:rPr>
              <a:t>strut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assembly.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2680" y="3448050"/>
            <a:ext cx="329437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Coil springs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be mounted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  the control arm </a:t>
            </a:r>
            <a:r>
              <a:rPr sz="1800" spc="-10" dirty="0">
                <a:latin typeface="Arial"/>
                <a:cs typeface="Arial"/>
              </a:rPr>
              <a:t>instead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being  around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strut. </a:t>
            </a:r>
            <a:r>
              <a:rPr sz="1800" spc="-5" dirty="0">
                <a:latin typeface="Arial"/>
                <a:cs typeface="Arial"/>
              </a:rPr>
              <a:t>On this </a:t>
            </a:r>
            <a:r>
              <a:rPr sz="1800" spc="-10" dirty="0">
                <a:latin typeface="Arial"/>
                <a:cs typeface="Arial"/>
              </a:rPr>
              <a:t>type, 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shock </a:t>
            </a:r>
            <a:r>
              <a:rPr sz="1800" spc="-5" dirty="0">
                <a:latin typeface="Arial"/>
                <a:cs typeface="Arial"/>
              </a:rPr>
              <a:t>absorber connects  the knuckle to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frame.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5380" y="5424170"/>
            <a:ext cx="3157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This </a:t>
            </a:r>
            <a:r>
              <a:rPr sz="1800" spc="-10" dirty="0">
                <a:latin typeface="Arial"/>
                <a:cs typeface="Arial"/>
              </a:rPr>
              <a:t>type </a:t>
            </a:r>
            <a:r>
              <a:rPr sz="1800" spc="-5" dirty="0">
                <a:latin typeface="Arial"/>
                <a:cs typeface="Arial"/>
              </a:rPr>
              <a:t>of suspension strut is  often </a:t>
            </a:r>
            <a:r>
              <a:rPr sz="1800" spc="-10" dirty="0">
                <a:latin typeface="Arial"/>
                <a:cs typeface="Arial"/>
              </a:rPr>
              <a:t>also </a:t>
            </a:r>
            <a:r>
              <a:rPr sz="1800" spc="-5" dirty="0">
                <a:latin typeface="Arial"/>
                <a:cs typeface="Arial"/>
              </a:rPr>
              <a:t>used </a:t>
            </a:r>
            <a:r>
              <a:rPr sz="1800" spc="-10" dirty="0">
                <a:latin typeface="Arial"/>
                <a:cs typeface="Arial"/>
              </a:rPr>
              <a:t>on </a:t>
            </a:r>
            <a:r>
              <a:rPr sz="1800" dirty="0">
                <a:latin typeface="Arial"/>
                <a:cs typeface="Arial"/>
              </a:rPr>
              <a:t>rear  </a:t>
            </a:r>
            <a:r>
              <a:rPr sz="1800" spc="-5" dirty="0">
                <a:latin typeface="Arial"/>
                <a:cs typeface="Arial"/>
              </a:rPr>
              <a:t>suspension</a:t>
            </a:r>
            <a:r>
              <a:rPr sz="1800" spc="-10" dirty="0">
                <a:latin typeface="Arial"/>
                <a:cs typeface="Arial"/>
              </a:rPr>
              <a:t> systems.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8340" y="6361429"/>
            <a:ext cx="1101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Coil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35550" y="5590540"/>
            <a:ext cx="0" cy="798830"/>
          </a:xfrm>
          <a:custGeom>
            <a:avLst/>
            <a:gdLst/>
            <a:ahLst/>
            <a:cxnLst/>
            <a:rect l="l" t="t" r="r" b="b"/>
            <a:pathLst>
              <a:path h="798829">
                <a:moveTo>
                  <a:pt x="0" y="79883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97450" y="55194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199"/>
                </a:lnTo>
                <a:lnTo>
                  <a:pt x="76200" y="7619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83805" y="2186940"/>
            <a:ext cx="1203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marR="5080" indent="-215265">
              <a:lnSpc>
                <a:spcPct val="100000"/>
              </a:lnSpc>
              <a:spcBef>
                <a:spcPts val="100"/>
              </a:spcBef>
              <a:tabLst>
                <a:tab pos="466090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	</a:t>
            </a:r>
            <a:r>
              <a:rPr sz="1800" spc="-5" dirty="0">
                <a:latin typeface="Arial"/>
                <a:cs typeface="Arial"/>
              </a:rPr>
              <a:t>Strut  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emb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34909" y="23812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39690" y="3568700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39409" y="3825240"/>
            <a:ext cx="261620" cy="383540"/>
          </a:xfrm>
          <a:custGeom>
            <a:avLst/>
            <a:gdLst/>
            <a:ahLst/>
            <a:cxnLst/>
            <a:rect l="l" t="t" r="r" b="b"/>
            <a:pathLst>
              <a:path w="261620" h="383539">
                <a:moveTo>
                  <a:pt x="0" y="0"/>
                </a:moveTo>
                <a:lnTo>
                  <a:pt x="261619" y="38354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66740" y="4183379"/>
            <a:ext cx="73660" cy="83820"/>
          </a:xfrm>
          <a:custGeom>
            <a:avLst/>
            <a:gdLst/>
            <a:ahLst/>
            <a:cxnLst/>
            <a:rect l="l" t="t" r="r" b="b"/>
            <a:pathLst>
              <a:path w="73660" h="83820">
                <a:moveTo>
                  <a:pt x="62230" y="0"/>
                </a:moveTo>
                <a:lnTo>
                  <a:pt x="0" y="43180"/>
                </a:lnTo>
                <a:lnTo>
                  <a:pt x="73660" y="8382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00700" y="4429759"/>
            <a:ext cx="247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6239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Shock</a:t>
            </a:r>
            <a:endParaRPr sz="1800">
              <a:latin typeface="Arial"/>
              <a:cs typeface="Arial"/>
            </a:endParaRPr>
          </a:p>
          <a:p>
            <a:pPr marL="15646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sorb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43550" y="462025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74929" y="0"/>
                </a:moveTo>
                <a:lnTo>
                  <a:pt x="0" y="36829"/>
                </a:lnTo>
                <a:lnTo>
                  <a:pt x="74929" y="74929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39000" y="5878829"/>
            <a:ext cx="759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  </a:t>
            </a:r>
            <a:r>
              <a:rPr sz="1800" spc="-5" dirty="0">
                <a:latin typeface="Arial"/>
                <a:cs typeface="Arial"/>
              </a:rPr>
              <a:t>arm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78369" y="5403850"/>
            <a:ext cx="836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Knuckle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58229" y="5538470"/>
            <a:ext cx="1117600" cy="0"/>
          </a:xfrm>
          <a:custGeom>
            <a:avLst/>
            <a:gdLst/>
            <a:ahLst/>
            <a:cxnLst/>
            <a:rect l="l" t="t" r="r" b="b"/>
            <a:pathLst>
              <a:path w="1117600">
                <a:moveTo>
                  <a:pt x="11176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7109" y="550164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76200" y="0"/>
                </a:moveTo>
                <a:lnTo>
                  <a:pt x="0" y="36830"/>
                </a:lnTo>
                <a:lnTo>
                  <a:pt x="76200" y="7493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6109" y="6027420"/>
            <a:ext cx="1311910" cy="0"/>
          </a:xfrm>
          <a:custGeom>
            <a:avLst/>
            <a:gdLst/>
            <a:ahLst/>
            <a:cxnLst/>
            <a:rect l="l" t="t" r="r" b="b"/>
            <a:pathLst>
              <a:path w="1311909">
                <a:moveTo>
                  <a:pt x="131191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6259" y="599059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74929" y="0"/>
                </a:moveTo>
                <a:lnTo>
                  <a:pt x="0" y="36830"/>
                </a:lnTo>
                <a:lnTo>
                  <a:pt x="74929" y="74930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389" y="193040"/>
            <a:ext cx="44240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Front</a:t>
            </a:r>
            <a:r>
              <a:rPr sz="4400" spc="-85" dirty="0"/>
              <a:t> </a:t>
            </a:r>
            <a:r>
              <a:rPr sz="4400" spc="-5" dirty="0"/>
              <a:t>Suspension</a:t>
            </a:r>
            <a:endParaRPr sz="4400"/>
          </a:p>
          <a:p>
            <a:pPr marL="12700">
              <a:lnSpc>
                <a:spcPct val="100000"/>
              </a:lnSpc>
            </a:pPr>
            <a:r>
              <a:rPr sz="4000" spc="-5" dirty="0"/>
              <a:t>(MacPherson</a:t>
            </a:r>
            <a:r>
              <a:rPr sz="4000" spc="-80" dirty="0"/>
              <a:t> </a:t>
            </a:r>
            <a:r>
              <a:rPr sz="4000" spc="-5" dirty="0"/>
              <a:t>Strut)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853139" y="2286000"/>
            <a:ext cx="3756590" cy="3440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125" y="1981200"/>
            <a:ext cx="3800475" cy="391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2759" y="6435090"/>
            <a:ext cx="6711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14 of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9029" y="1955800"/>
            <a:ext cx="3751181" cy="396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2680" y="967740"/>
            <a:ext cx="5173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MacPherson Strut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Suspension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2680" y="1748790"/>
            <a:ext cx="31102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top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strut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bolted </a:t>
            </a:r>
            <a:r>
              <a:rPr sz="1800" spc="-5" dirty="0">
                <a:latin typeface="Arial"/>
                <a:cs typeface="Arial"/>
              </a:rPr>
              <a:t>to 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reinforced section of the  frame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structure.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2680" y="2928620"/>
            <a:ext cx="3119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lower </a:t>
            </a:r>
            <a:r>
              <a:rPr sz="1800" spc="-10" dirty="0">
                <a:latin typeface="Arial"/>
                <a:cs typeface="Arial"/>
              </a:rPr>
              <a:t>end </a:t>
            </a:r>
            <a:r>
              <a:rPr sz="1800" spc="-5" dirty="0">
                <a:latin typeface="Arial"/>
                <a:cs typeface="Arial"/>
              </a:rPr>
              <a:t>of the strut is  attached to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steering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knuckle.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2680" y="3835400"/>
            <a:ext cx="3274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control arm is </a:t>
            </a:r>
            <a:r>
              <a:rPr sz="1800" spc="-10" dirty="0">
                <a:latin typeface="Arial"/>
                <a:cs typeface="Arial"/>
              </a:rPr>
              <a:t>also attached 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 steering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knuckle.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2680" y="4742179"/>
            <a:ext cx="3401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control arms are mounted on 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cradle section of 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frame.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2680" y="5650229"/>
            <a:ext cx="31965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An anti-roll </a:t>
            </a:r>
            <a:r>
              <a:rPr sz="1800" spc="-10" dirty="0">
                <a:latin typeface="Arial"/>
                <a:cs typeface="Arial"/>
              </a:rPr>
              <a:t>bar </a:t>
            </a:r>
            <a:r>
              <a:rPr sz="1800" spc="-5" dirty="0">
                <a:latin typeface="Arial"/>
                <a:cs typeface="Arial"/>
              </a:rPr>
              <a:t>links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20" dirty="0">
                <a:latin typeface="Arial"/>
                <a:cs typeface="Arial"/>
              </a:rPr>
              <a:t>two  </a:t>
            </a:r>
            <a:r>
              <a:rPr sz="1800" spc="-5" dirty="0">
                <a:latin typeface="Arial"/>
                <a:cs typeface="Arial"/>
              </a:rPr>
              <a:t>control arms </a:t>
            </a:r>
            <a:r>
              <a:rPr sz="1800" spc="-10" dirty="0">
                <a:latin typeface="Arial"/>
                <a:cs typeface="Arial"/>
              </a:rPr>
              <a:t>together </a:t>
            </a:r>
            <a:r>
              <a:rPr sz="1800" spc="-5" dirty="0">
                <a:latin typeface="Arial"/>
                <a:cs typeface="Arial"/>
              </a:rPr>
              <a:t>to reduce  </a:t>
            </a:r>
            <a:r>
              <a:rPr sz="1800" spc="-15" dirty="0">
                <a:latin typeface="Arial"/>
                <a:cs typeface="Arial"/>
              </a:rPr>
              <a:t>sway </a:t>
            </a:r>
            <a:r>
              <a:rPr sz="1800" spc="-5" dirty="0">
                <a:latin typeface="Arial"/>
                <a:cs typeface="Arial"/>
              </a:rPr>
              <a:t>(body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roll).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8979" y="1960879"/>
            <a:ext cx="1711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Steering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knuckle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4030" y="4766309"/>
            <a:ext cx="760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  </a:t>
            </a:r>
            <a:r>
              <a:rPr sz="1800" spc="-5" dirty="0">
                <a:latin typeface="Arial"/>
                <a:cs typeface="Arial"/>
              </a:rPr>
              <a:t>arm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3969" y="5751829"/>
            <a:ext cx="69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rad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9659" y="6134100"/>
            <a:ext cx="1189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Anti-roll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40679" y="5433059"/>
            <a:ext cx="792480" cy="654050"/>
          </a:xfrm>
          <a:custGeom>
            <a:avLst/>
            <a:gdLst/>
            <a:ahLst/>
            <a:cxnLst/>
            <a:rect l="l" t="t" r="r" b="b"/>
            <a:pathLst>
              <a:path w="792479" h="654050">
                <a:moveTo>
                  <a:pt x="0" y="654049"/>
                </a:moveTo>
                <a:lnTo>
                  <a:pt x="7924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05220" y="5388609"/>
            <a:ext cx="82550" cy="77470"/>
          </a:xfrm>
          <a:custGeom>
            <a:avLst/>
            <a:gdLst/>
            <a:ahLst/>
            <a:cxnLst/>
            <a:rect l="l" t="t" r="r" b="b"/>
            <a:pathLst>
              <a:path w="82550" h="77470">
                <a:moveTo>
                  <a:pt x="82550" y="0"/>
                </a:moveTo>
                <a:lnTo>
                  <a:pt x="0" y="17779"/>
                </a:lnTo>
                <a:lnTo>
                  <a:pt x="48259" y="77469"/>
                </a:lnTo>
                <a:lnTo>
                  <a:pt x="82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45959" y="5052059"/>
            <a:ext cx="821690" cy="727710"/>
          </a:xfrm>
          <a:custGeom>
            <a:avLst/>
            <a:gdLst/>
            <a:ahLst/>
            <a:cxnLst/>
            <a:rect l="l" t="t" r="r" b="b"/>
            <a:pathLst>
              <a:path w="821690" h="727710">
                <a:moveTo>
                  <a:pt x="821690" y="72770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92619" y="5005070"/>
            <a:ext cx="82550" cy="78740"/>
          </a:xfrm>
          <a:custGeom>
            <a:avLst/>
            <a:gdLst/>
            <a:ahLst/>
            <a:cxnLst/>
            <a:rect l="l" t="t" r="r" b="b"/>
            <a:pathLst>
              <a:path w="82550" h="78739">
                <a:moveTo>
                  <a:pt x="0" y="0"/>
                </a:moveTo>
                <a:lnTo>
                  <a:pt x="31750" y="78739"/>
                </a:lnTo>
                <a:lnTo>
                  <a:pt x="8255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99379" y="2219960"/>
            <a:ext cx="805180" cy="1816100"/>
          </a:xfrm>
          <a:custGeom>
            <a:avLst/>
            <a:gdLst/>
            <a:ahLst/>
            <a:cxnLst/>
            <a:rect l="l" t="t" r="r" b="b"/>
            <a:pathLst>
              <a:path w="805179" h="1816100">
                <a:moveTo>
                  <a:pt x="0" y="0"/>
                </a:moveTo>
                <a:lnTo>
                  <a:pt x="805180" y="18161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67729" y="4015740"/>
            <a:ext cx="68580" cy="85090"/>
          </a:xfrm>
          <a:custGeom>
            <a:avLst/>
            <a:gdLst/>
            <a:ahLst/>
            <a:cxnLst/>
            <a:rect l="l" t="t" r="r" b="b"/>
            <a:pathLst>
              <a:path w="68579" h="85089">
                <a:moveTo>
                  <a:pt x="68580" y="0"/>
                </a:moveTo>
                <a:lnTo>
                  <a:pt x="0" y="30480"/>
                </a:lnTo>
                <a:lnTo>
                  <a:pt x="64770" y="85090"/>
                </a:lnTo>
                <a:lnTo>
                  <a:pt x="68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61809" y="4528820"/>
            <a:ext cx="1278890" cy="500380"/>
          </a:xfrm>
          <a:custGeom>
            <a:avLst/>
            <a:gdLst/>
            <a:ahLst/>
            <a:cxnLst/>
            <a:rect l="l" t="t" r="r" b="b"/>
            <a:pathLst>
              <a:path w="1278890" h="500379">
                <a:moveTo>
                  <a:pt x="1278890" y="50037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5769" y="4495800"/>
            <a:ext cx="83820" cy="69850"/>
          </a:xfrm>
          <a:custGeom>
            <a:avLst/>
            <a:gdLst/>
            <a:ahLst/>
            <a:cxnLst/>
            <a:rect l="l" t="t" r="r" b="b"/>
            <a:pathLst>
              <a:path w="83820" h="69850">
                <a:moveTo>
                  <a:pt x="83820" y="0"/>
                </a:moveTo>
                <a:lnTo>
                  <a:pt x="0" y="7619"/>
                </a:lnTo>
                <a:lnTo>
                  <a:pt x="55879" y="6985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243569" y="4083050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Frame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02880" y="4028440"/>
            <a:ext cx="389890" cy="156210"/>
          </a:xfrm>
          <a:custGeom>
            <a:avLst/>
            <a:gdLst/>
            <a:ahLst/>
            <a:cxnLst/>
            <a:rect l="l" t="t" r="r" b="b"/>
            <a:pathLst>
              <a:path w="389890" h="156210">
                <a:moveTo>
                  <a:pt x="389890" y="15621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38109" y="3995420"/>
            <a:ext cx="83820" cy="69850"/>
          </a:xfrm>
          <a:custGeom>
            <a:avLst/>
            <a:gdLst/>
            <a:ahLst/>
            <a:cxnLst/>
            <a:rect l="l" t="t" r="r" b="b"/>
            <a:pathLst>
              <a:path w="83820" h="69850">
                <a:moveTo>
                  <a:pt x="83820" y="0"/>
                </a:moveTo>
                <a:lnTo>
                  <a:pt x="0" y="6349"/>
                </a:lnTo>
                <a:lnTo>
                  <a:pt x="55880" y="6984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238490" y="3295650"/>
            <a:ext cx="507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Strut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80859" y="2983229"/>
            <a:ext cx="1315720" cy="459740"/>
          </a:xfrm>
          <a:custGeom>
            <a:avLst/>
            <a:gdLst/>
            <a:ahLst/>
            <a:cxnLst/>
            <a:rect l="l" t="t" r="r" b="b"/>
            <a:pathLst>
              <a:path w="1315720" h="459739">
                <a:moveTo>
                  <a:pt x="1315720" y="45974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13550" y="2948939"/>
            <a:ext cx="83820" cy="72390"/>
          </a:xfrm>
          <a:custGeom>
            <a:avLst/>
            <a:gdLst/>
            <a:ahLst/>
            <a:cxnLst/>
            <a:rect l="l" t="t" r="r" b="b"/>
            <a:pathLst>
              <a:path w="83820" h="72389">
                <a:moveTo>
                  <a:pt x="83820" y="0"/>
                </a:moveTo>
                <a:lnTo>
                  <a:pt x="0" y="11430"/>
                </a:lnTo>
                <a:lnTo>
                  <a:pt x="59690" y="7238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9040" marR="5080" indent="-234950">
              <a:lnSpc>
                <a:spcPct val="100000"/>
              </a:lnSpc>
              <a:spcBef>
                <a:spcPts val="100"/>
              </a:spcBef>
            </a:pPr>
            <a:r>
              <a:rPr dirty="0"/>
              <a:t>Advantages &amp; Disadvantages</a:t>
            </a:r>
            <a:r>
              <a:rPr spc="-100" dirty="0"/>
              <a:t> </a:t>
            </a:r>
            <a:r>
              <a:rPr spc="-5" dirty="0"/>
              <a:t>of  </a:t>
            </a:r>
            <a:r>
              <a:rPr dirty="0"/>
              <a:t>Macpherson </a:t>
            </a:r>
            <a:r>
              <a:rPr spc="-5" dirty="0"/>
              <a:t>strut</a:t>
            </a:r>
            <a:r>
              <a:rPr spc="-40" dirty="0"/>
              <a:t> </a:t>
            </a:r>
            <a:r>
              <a:rPr dirty="0"/>
              <a:t>suspension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980440">
              <a:lnSpc>
                <a:spcPct val="100000"/>
              </a:lnSpc>
              <a:spcBef>
                <a:spcPts val="700"/>
              </a:spcBef>
            </a:pPr>
            <a:r>
              <a:rPr spc="-10" dirty="0"/>
              <a:t>Advantages</a:t>
            </a:r>
          </a:p>
          <a:p>
            <a:pPr marL="102235" indent="-9017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solidFill>
                  <a:srgbClr val="000000"/>
                </a:solidFill>
              </a:rPr>
              <a:t>Light </a:t>
            </a:r>
            <a:r>
              <a:rPr sz="2000" spc="-5" dirty="0">
                <a:solidFill>
                  <a:srgbClr val="000000"/>
                </a:solidFill>
              </a:rPr>
              <a:t>in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weight.</a:t>
            </a:r>
            <a:endParaRPr sz="2000"/>
          </a:p>
          <a:p>
            <a:pPr marL="12700" marR="168275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solidFill>
                  <a:srgbClr val="000000"/>
                </a:solidFill>
              </a:rPr>
              <a:t>Camber </a:t>
            </a:r>
            <a:r>
              <a:rPr sz="2000" spc="-5" dirty="0">
                <a:solidFill>
                  <a:srgbClr val="000000"/>
                </a:solidFill>
              </a:rPr>
              <a:t>does </a:t>
            </a:r>
            <a:r>
              <a:rPr sz="2000" dirty="0">
                <a:solidFill>
                  <a:srgbClr val="000000"/>
                </a:solidFill>
              </a:rPr>
              <a:t>not change</a:t>
            </a:r>
            <a:r>
              <a:rPr sz="2000" spc="-7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due  </a:t>
            </a:r>
            <a:r>
              <a:rPr sz="2000" spc="-5" dirty="0">
                <a:solidFill>
                  <a:srgbClr val="000000"/>
                </a:solidFill>
              </a:rPr>
              <a:t>to up </a:t>
            </a:r>
            <a:r>
              <a:rPr sz="2000" dirty="0">
                <a:solidFill>
                  <a:srgbClr val="000000"/>
                </a:solidFill>
              </a:rPr>
              <a:t>&amp; </a:t>
            </a:r>
            <a:r>
              <a:rPr sz="2000" spc="-5" dirty="0">
                <a:solidFill>
                  <a:srgbClr val="000000"/>
                </a:solidFill>
              </a:rPr>
              <a:t>movement of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wheels</a:t>
            </a:r>
            <a:endParaRPr sz="2000"/>
          </a:p>
          <a:p>
            <a:pPr marL="12700" marR="508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000000"/>
                </a:solidFill>
              </a:rPr>
              <a:t>Maximum Engine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compartment  available.</a:t>
            </a:r>
            <a:endParaRPr sz="2000"/>
          </a:p>
          <a:p>
            <a:pPr marL="102235" indent="-9017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000000"/>
                </a:solidFill>
              </a:rPr>
              <a:t>Maintenance </a:t>
            </a:r>
            <a:r>
              <a:rPr sz="2000" dirty="0">
                <a:solidFill>
                  <a:srgbClr val="000000"/>
                </a:solidFill>
              </a:rPr>
              <a:t>cost is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less.</a:t>
            </a:r>
            <a:endParaRPr sz="2000"/>
          </a:p>
          <a:p>
            <a:pPr marL="102235" indent="-9017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000000"/>
                </a:solidFill>
              </a:rPr>
              <a:t>Initial </a:t>
            </a:r>
            <a:r>
              <a:rPr sz="2000" dirty="0">
                <a:solidFill>
                  <a:srgbClr val="000000"/>
                </a:solidFill>
              </a:rPr>
              <a:t>cost </a:t>
            </a:r>
            <a:r>
              <a:rPr sz="2000" spc="-5" dirty="0">
                <a:solidFill>
                  <a:srgbClr val="000000"/>
                </a:solidFill>
              </a:rPr>
              <a:t>is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less.</a:t>
            </a:r>
            <a:endParaRPr sz="2000"/>
          </a:p>
          <a:p>
            <a:pPr marL="102235" indent="-9017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solidFill>
                  <a:srgbClr val="000000"/>
                </a:solidFill>
              </a:rPr>
              <a:t>Ride </a:t>
            </a:r>
            <a:r>
              <a:rPr sz="2000" spc="-5" dirty="0">
                <a:solidFill>
                  <a:srgbClr val="000000"/>
                </a:solidFill>
              </a:rPr>
              <a:t>comfort is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more.</a:t>
            </a:r>
            <a:endParaRPr sz="2000"/>
          </a:p>
          <a:p>
            <a:pPr marL="102235" indent="-9017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000000"/>
                </a:solidFill>
              </a:rPr>
              <a:t>Improve </a:t>
            </a:r>
            <a:r>
              <a:rPr sz="2000" dirty="0">
                <a:solidFill>
                  <a:srgbClr val="000000"/>
                </a:solidFill>
              </a:rPr>
              <a:t>road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-25" dirty="0">
                <a:solidFill>
                  <a:srgbClr val="000000"/>
                </a:solidFill>
              </a:rPr>
              <a:t>safety.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478020" y="1518920"/>
            <a:ext cx="3332479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AF4F"/>
                </a:solidFill>
                <a:latin typeface="Arial"/>
                <a:cs typeface="Arial"/>
              </a:rPr>
              <a:t>Disadvantages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Not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suitable for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Heavy</a:t>
            </a:r>
            <a:r>
              <a:rPr sz="2000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motor 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vehicle.</a:t>
            </a:r>
            <a:endParaRPr sz="20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Load caring capacity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is</a:t>
            </a:r>
            <a:r>
              <a:rPr sz="2000" spc="-8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less.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730" y="5820409"/>
            <a:ext cx="269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Applications</a:t>
            </a:r>
            <a:r>
              <a:rPr sz="2400" spc="-5" dirty="0">
                <a:latin typeface="Arial"/>
                <a:cs typeface="Arial"/>
              </a:rPr>
              <a:t>:-CARS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27779" y="5425440"/>
            <a:ext cx="1543050" cy="1154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270" y="5469173"/>
            <a:ext cx="1833879" cy="1053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3809" y="1851660"/>
            <a:ext cx="5685890" cy="374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84340" y="3429000"/>
            <a:ext cx="0" cy="781050"/>
          </a:xfrm>
          <a:custGeom>
            <a:avLst/>
            <a:gdLst/>
            <a:ahLst/>
            <a:cxnLst/>
            <a:rect l="l" t="t" r="r" b="b"/>
            <a:pathLst>
              <a:path h="781050">
                <a:moveTo>
                  <a:pt x="0" y="78105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27190" y="3322320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57150" y="0"/>
                </a:moveTo>
                <a:lnTo>
                  <a:pt x="0" y="114300"/>
                </a:lnTo>
                <a:lnTo>
                  <a:pt x="115569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2680" y="967740"/>
            <a:ext cx="4740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Solid Rear Axle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Suspension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2680" y="1748790"/>
            <a:ext cx="28911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This </a:t>
            </a:r>
            <a:r>
              <a:rPr sz="1800" spc="-15" dirty="0">
                <a:latin typeface="Arial"/>
                <a:cs typeface="Arial"/>
              </a:rPr>
              <a:t>type </a:t>
            </a:r>
            <a:r>
              <a:rPr sz="1800" spc="-5" dirty="0">
                <a:latin typeface="Arial"/>
                <a:cs typeface="Arial"/>
              </a:rPr>
              <a:t>of rear </a:t>
            </a:r>
            <a:r>
              <a:rPr sz="1800" spc="-10" dirty="0">
                <a:latin typeface="Arial"/>
                <a:cs typeface="Arial"/>
              </a:rPr>
              <a:t>suspension 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typical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5" dirty="0">
                <a:latin typeface="Arial"/>
                <a:cs typeface="Arial"/>
              </a:rPr>
              <a:t>rear-wheel  </a:t>
            </a:r>
            <a:r>
              <a:rPr sz="1800" spc="-10" dirty="0">
                <a:latin typeface="Arial"/>
                <a:cs typeface="Arial"/>
              </a:rPr>
              <a:t>drive </a:t>
            </a:r>
            <a:r>
              <a:rPr sz="1800" spc="-5" dirty="0">
                <a:latin typeface="Arial"/>
                <a:cs typeface="Arial"/>
              </a:rPr>
              <a:t>vehicle.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3950" y="2796540"/>
            <a:ext cx="1976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axle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inside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 </a:t>
            </a:r>
            <a:r>
              <a:rPr sz="1800" spc="-10" dirty="0">
                <a:latin typeface="Arial"/>
                <a:cs typeface="Arial"/>
              </a:rPr>
              <a:t>solid housing.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2680" y="3571240"/>
            <a:ext cx="25088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14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shock  </a:t>
            </a:r>
            <a:r>
              <a:rPr sz="1800" spc="-10" dirty="0">
                <a:latin typeface="Arial"/>
                <a:cs typeface="Arial"/>
              </a:rPr>
              <a:t>absorbers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mounted </a:t>
            </a:r>
            <a:r>
              <a:rPr sz="1800" spc="-15" dirty="0">
                <a:latin typeface="Arial"/>
                <a:cs typeface="Arial"/>
              </a:rPr>
              <a:t>between </a:t>
            </a:r>
            <a:r>
              <a:rPr sz="1800" spc="-5" dirty="0">
                <a:latin typeface="Arial"/>
                <a:cs typeface="Arial"/>
              </a:rPr>
              <a:t>the  solid </a:t>
            </a:r>
            <a:r>
              <a:rPr sz="1800" spc="-10" dirty="0">
                <a:latin typeface="Arial"/>
                <a:cs typeface="Arial"/>
              </a:rPr>
              <a:t>axle and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2680" y="4893309"/>
            <a:ext cx="4244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springs are </a:t>
            </a:r>
            <a:r>
              <a:rPr sz="1800" spc="-10" dirty="0">
                <a:latin typeface="Arial"/>
                <a:cs typeface="Arial"/>
              </a:rPr>
              <a:t>arranged </a:t>
            </a:r>
            <a:r>
              <a:rPr sz="1800" spc="-15" dirty="0">
                <a:latin typeface="Arial"/>
                <a:cs typeface="Arial"/>
              </a:rPr>
              <a:t>between </a:t>
            </a:r>
            <a:r>
              <a:rPr sz="1800" spc="-5" dirty="0">
                <a:latin typeface="Arial"/>
                <a:cs typeface="Arial"/>
              </a:rPr>
              <a:t>the  </a:t>
            </a:r>
            <a:r>
              <a:rPr sz="1800" spc="-10" dirty="0">
                <a:latin typeface="Arial"/>
                <a:cs typeface="Arial"/>
              </a:rPr>
              <a:t>axle housing </a:t>
            </a:r>
            <a:r>
              <a:rPr sz="1800" spc="-5" dirty="0">
                <a:latin typeface="Arial"/>
                <a:cs typeface="Arial"/>
              </a:rPr>
              <a:t>and the frame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vehicle.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2680" y="5668009"/>
            <a:ext cx="766127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Trailing arms,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links, hold the rear </a:t>
            </a:r>
            <a:r>
              <a:rPr sz="1800" spc="-10" dirty="0">
                <a:latin typeface="Arial"/>
                <a:cs typeface="Arial"/>
              </a:rPr>
              <a:t>axle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position.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0"/>
              </a:lnSpc>
              <a:spcBef>
                <a:spcPts val="1780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stabilizer </a:t>
            </a:r>
            <a:r>
              <a:rPr sz="1800" spc="-10" dirty="0">
                <a:latin typeface="Arial"/>
                <a:cs typeface="Arial"/>
              </a:rPr>
              <a:t>bar and </a:t>
            </a:r>
            <a:r>
              <a:rPr sz="1800" spc="-5" dirty="0">
                <a:latin typeface="Arial"/>
                <a:cs typeface="Arial"/>
              </a:rPr>
              <a:t>track bar are </a:t>
            </a:r>
            <a:r>
              <a:rPr sz="1800" spc="-10" dirty="0">
                <a:latin typeface="Arial"/>
                <a:cs typeface="Arial"/>
              </a:rPr>
              <a:t>included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add </a:t>
            </a:r>
            <a:r>
              <a:rPr sz="1800" spc="-10" dirty="0">
                <a:latin typeface="Arial"/>
                <a:cs typeface="Arial"/>
              </a:rPr>
              <a:t>vehicle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stability.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ts val="1650"/>
              </a:lnSpc>
            </a:pPr>
            <a:r>
              <a:rPr sz="1400" spc="-5" dirty="0">
                <a:latin typeface="Arial"/>
                <a:cs typeface="Arial"/>
              </a:rPr>
              <a:t>16 of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7220" y="3860800"/>
            <a:ext cx="1328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Axle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housing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52969" y="1905000"/>
            <a:ext cx="162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Shock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absorber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31759" y="2592070"/>
            <a:ext cx="1040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915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spc="-10" dirty="0">
                <a:latin typeface="Arial"/>
                <a:cs typeface="Arial"/>
              </a:rPr>
              <a:t>Coil</a:t>
            </a:r>
            <a:endParaRPr sz="1800">
              <a:latin typeface="Arial"/>
              <a:cs typeface="Arial"/>
            </a:endParaRPr>
          </a:p>
          <a:p>
            <a:pPr marL="2921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spr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9640" y="3999229"/>
            <a:ext cx="1355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Stabilizer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2930" y="5185409"/>
            <a:ext cx="1231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Trailing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81800" y="3426459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61086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3700" y="335534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37119" y="456819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66675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00290" y="4497070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36829" y="0"/>
                </a:moveTo>
                <a:lnTo>
                  <a:pt x="0" y="76199"/>
                </a:lnTo>
                <a:lnTo>
                  <a:pt x="74929" y="76199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0929" y="2037079"/>
            <a:ext cx="1073150" cy="0"/>
          </a:xfrm>
          <a:custGeom>
            <a:avLst/>
            <a:gdLst/>
            <a:ahLst/>
            <a:cxnLst/>
            <a:rect l="l" t="t" r="r" b="b"/>
            <a:pathLst>
              <a:path w="1073150">
                <a:moveTo>
                  <a:pt x="107315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1079" y="1998979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30" y="0"/>
                </a:moveTo>
                <a:lnTo>
                  <a:pt x="0" y="38100"/>
                </a:lnTo>
                <a:lnTo>
                  <a:pt x="74930" y="76200"/>
                </a:lnTo>
                <a:lnTo>
                  <a:pt x="749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73340" y="2821939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76200" y="0"/>
                </a:moveTo>
                <a:lnTo>
                  <a:pt x="0" y="36830"/>
                </a:lnTo>
                <a:lnTo>
                  <a:pt x="76200" y="7493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16220" y="3252470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4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3590" y="32156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0" y="0"/>
                </a:moveTo>
                <a:lnTo>
                  <a:pt x="0" y="74930"/>
                </a:lnTo>
                <a:lnTo>
                  <a:pt x="7493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12409" y="3251200"/>
            <a:ext cx="0" cy="666750"/>
          </a:xfrm>
          <a:custGeom>
            <a:avLst/>
            <a:gdLst/>
            <a:ahLst/>
            <a:cxnLst/>
            <a:rect l="l" t="t" r="r" b="b"/>
            <a:pathLst>
              <a:path h="666750">
                <a:moveTo>
                  <a:pt x="0" y="0"/>
                </a:moveTo>
                <a:lnTo>
                  <a:pt x="0" y="66675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7059" y="189229"/>
            <a:ext cx="7922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Independent Suspension System</a:t>
            </a:r>
            <a:r>
              <a:rPr sz="3600" spc="-55" dirty="0"/>
              <a:t> </a:t>
            </a:r>
            <a:r>
              <a:rPr sz="3600" spc="-5" dirty="0"/>
              <a:t>Parts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219700" y="1052830"/>
            <a:ext cx="3226382" cy="2570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640" y="942340"/>
            <a:ext cx="418147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Basic Parts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518795" marR="5080">
              <a:lnSpc>
                <a:spcPct val="100000"/>
              </a:lnSpc>
              <a:spcBef>
                <a:spcPts val="1945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Ball Joints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10" dirty="0">
                <a:latin typeface="Arial"/>
                <a:cs typeface="Arial"/>
              </a:rPr>
              <a:t>swivel </a:t>
            </a:r>
            <a:r>
              <a:rPr sz="1800" spc="-5" dirty="0">
                <a:latin typeface="Arial"/>
                <a:cs typeface="Arial"/>
              </a:rPr>
              <a:t>joints that </a:t>
            </a:r>
            <a:r>
              <a:rPr sz="1800" spc="-10" dirty="0">
                <a:latin typeface="Arial"/>
                <a:cs typeface="Arial"/>
              </a:rPr>
              <a:t>allow  </a:t>
            </a:r>
            <a:r>
              <a:rPr sz="1800" spc="-5" dirty="0">
                <a:latin typeface="Arial"/>
                <a:cs typeface="Arial"/>
              </a:rPr>
              <a:t>control arm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steering knuckle </a:t>
            </a:r>
            <a:r>
              <a:rPr sz="1800" dirty="0">
                <a:latin typeface="Arial"/>
                <a:cs typeface="Arial"/>
              </a:rPr>
              <a:t>to  move </a:t>
            </a:r>
            <a:r>
              <a:rPr sz="1800" spc="-5" dirty="0">
                <a:latin typeface="Arial"/>
                <a:cs typeface="Arial"/>
              </a:rPr>
              <a:t>up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15" dirty="0">
                <a:latin typeface="Arial"/>
                <a:cs typeface="Arial"/>
              </a:rPr>
              <a:t>down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side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4479" y="3716020"/>
            <a:ext cx="3023870" cy="3023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1710" y="4470400"/>
            <a:ext cx="37395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Springs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supports the </a:t>
            </a:r>
            <a:r>
              <a:rPr sz="1800" spc="-15" dirty="0">
                <a:latin typeface="Arial"/>
                <a:cs typeface="Arial"/>
              </a:rPr>
              <a:t>weight </a:t>
            </a:r>
            <a:r>
              <a:rPr sz="1800" spc="-5" dirty="0">
                <a:latin typeface="Arial"/>
                <a:cs typeface="Arial"/>
              </a:rPr>
              <a:t>of the  vehicle; permits the </a:t>
            </a:r>
            <a:r>
              <a:rPr sz="1800" dirty="0">
                <a:latin typeface="Arial"/>
                <a:cs typeface="Arial"/>
              </a:rPr>
              <a:t>control </a:t>
            </a:r>
            <a:r>
              <a:rPr sz="1800" spc="-5" dirty="0">
                <a:latin typeface="Arial"/>
                <a:cs typeface="Arial"/>
              </a:rPr>
              <a:t>arm and  </a:t>
            </a:r>
            <a:r>
              <a:rPr sz="1800" spc="-10" dirty="0">
                <a:latin typeface="Arial"/>
                <a:cs typeface="Arial"/>
              </a:rPr>
              <a:t>Wheel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move up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down.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73979" y="1267460"/>
            <a:ext cx="3970020" cy="2645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5660" y="1949450"/>
            <a:ext cx="4315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Shock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absorbers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dampeners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/>
              <a:t>– </a:t>
            </a:r>
            <a:r>
              <a:rPr sz="1800" spc="-5" dirty="0"/>
              <a:t>keeps  the </a:t>
            </a:r>
            <a:r>
              <a:rPr sz="1800" spc="-10" dirty="0"/>
              <a:t>suspension from continuing </a:t>
            </a:r>
            <a:r>
              <a:rPr sz="1800" dirty="0"/>
              <a:t>to </a:t>
            </a:r>
            <a:r>
              <a:rPr sz="1800" spc="-10" dirty="0"/>
              <a:t>bounce  </a:t>
            </a:r>
            <a:r>
              <a:rPr sz="1800" spc="-5" dirty="0"/>
              <a:t>after spring compression </a:t>
            </a:r>
            <a:r>
              <a:rPr sz="1800" spc="-10" dirty="0"/>
              <a:t>and</a:t>
            </a:r>
            <a:r>
              <a:rPr sz="1800" spc="-15" dirty="0"/>
              <a:t> </a:t>
            </a:r>
            <a:r>
              <a:rPr sz="1800" spc="-10" dirty="0"/>
              <a:t>extension.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2090" y="3933190"/>
            <a:ext cx="333375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7580" y="4634229"/>
            <a:ext cx="37471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Control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arm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bushing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10" dirty="0">
                <a:latin typeface="Arial"/>
                <a:cs typeface="Arial"/>
              </a:rPr>
              <a:t>sleeves that  </a:t>
            </a:r>
            <a:r>
              <a:rPr sz="1800" spc="-15" dirty="0">
                <a:latin typeface="Arial"/>
                <a:cs typeface="Arial"/>
              </a:rPr>
              <a:t>allows </a:t>
            </a:r>
            <a:r>
              <a:rPr sz="1800" spc="-5" dirty="0">
                <a:latin typeface="Arial"/>
                <a:cs typeface="Arial"/>
              </a:rPr>
              <a:t>the control arm to </a:t>
            </a:r>
            <a:r>
              <a:rPr sz="1800" spc="-15" dirty="0">
                <a:latin typeface="Arial"/>
                <a:cs typeface="Arial"/>
              </a:rPr>
              <a:t>swing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up and </a:t>
            </a:r>
            <a:r>
              <a:rPr sz="1800" spc="-15" dirty="0">
                <a:latin typeface="Arial"/>
                <a:cs typeface="Arial"/>
              </a:rPr>
              <a:t>down </a:t>
            </a:r>
            <a:r>
              <a:rPr sz="1800" spc="-10" dirty="0">
                <a:latin typeface="Arial"/>
                <a:cs typeface="Arial"/>
              </a:rPr>
              <a:t>on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frame.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539" y="528320"/>
            <a:ext cx="30378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Coil</a:t>
            </a:r>
            <a:r>
              <a:rPr sz="4400" spc="-85" dirty="0"/>
              <a:t> </a:t>
            </a:r>
            <a:r>
              <a:rPr sz="4400" spc="-5" dirty="0"/>
              <a:t>Springs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47800" y="137160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113029"/>
            <a:ext cx="72586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82260" algn="l"/>
              </a:tabLst>
            </a:pPr>
            <a:r>
              <a:rPr sz="4400" spc="-5" dirty="0"/>
              <a:t>Fun</a:t>
            </a:r>
            <a:r>
              <a:rPr sz="4400" dirty="0"/>
              <a:t>c</a:t>
            </a:r>
            <a:r>
              <a:rPr sz="4400" spc="-10" dirty="0"/>
              <a:t>tio</a:t>
            </a:r>
            <a:r>
              <a:rPr sz="4400" dirty="0"/>
              <a:t>n</a:t>
            </a:r>
            <a:r>
              <a:rPr sz="4400" spc="-15" dirty="0"/>
              <a:t> </a:t>
            </a:r>
            <a:r>
              <a:rPr sz="4400" spc="5" dirty="0"/>
              <a:t>S</a:t>
            </a:r>
            <a:r>
              <a:rPr sz="4400" spc="-10" dirty="0"/>
              <a:t>u</a:t>
            </a:r>
            <a:r>
              <a:rPr sz="4400" dirty="0"/>
              <a:t>s</a:t>
            </a:r>
            <a:r>
              <a:rPr sz="4400" spc="-5" dirty="0"/>
              <a:t>pens</a:t>
            </a:r>
            <a:r>
              <a:rPr sz="4400" spc="5" dirty="0"/>
              <a:t>i</a:t>
            </a:r>
            <a:r>
              <a:rPr sz="4400" spc="-5" dirty="0"/>
              <a:t>o</a:t>
            </a:r>
            <a:r>
              <a:rPr sz="4400" dirty="0"/>
              <a:t>n	S</a:t>
            </a:r>
            <a:r>
              <a:rPr sz="4400" spc="-10" dirty="0"/>
              <a:t>y</a:t>
            </a:r>
            <a:r>
              <a:rPr sz="4400" dirty="0"/>
              <a:t>s</a:t>
            </a:r>
            <a:r>
              <a:rPr sz="4400" spc="5" dirty="0"/>
              <a:t>t</a:t>
            </a:r>
            <a:r>
              <a:rPr sz="4400" spc="-10" dirty="0"/>
              <a:t>e</a:t>
            </a:r>
            <a:r>
              <a:rPr sz="4400" dirty="0"/>
              <a:t>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9070" y="1051560"/>
            <a:ext cx="4464050" cy="3961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8830" indent="-8128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4609465" algn="l"/>
              </a:tabLst>
            </a:pPr>
            <a:r>
              <a:rPr sz="1800" spc="-10" dirty="0"/>
              <a:t>Supports </a:t>
            </a:r>
            <a:r>
              <a:rPr sz="1800" spc="-5" dirty="0"/>
              <a:t>the</a:t>
            </a:r>
            <a:r>
              <a:rPr sz="1800" spc="5" dirty="0"/>
              <a:t> </a:t>
            </a:r>
            <a:r>
              <a:rPr sz="1800" spc="-15" dirty="0"/>
              <a:t>weight.</a:t>
            </a:r>
            <a:endParaRPr sz="1800"/>
          </a:p>
          <a:p>
            <a:pPr marL="4494530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4659630" indent="-81280">
              <a:lnSpc>
                <a:spcPct val="100000"/>
              </a:lnSpc>
              <a:buSzPct val="94444"/>
              <a:buChar char="•"/>
              <a:tabLst>
                <a:tab pos="4660265" algn="l"/>
              </a:tabLst>
            </a:pPr>
            <a:r>
              <a:rPr sz="1800" spc="-10" dirty="0"/>
              <a:t>Provides </a:t>
            </a:r>
            <a:r>
              <a:rPr sz="1800" dirty="0"/>
              <a:t>a smooth</a:t>
            </a:r>
            <a:r>
              <a:rPr sz="1800" spc="-15" dirty="0"/>
              <a:t> </a:t>
            </a:r>
            <a:r>
              <a:rPr sz="1800" spc="-5" dirty="0"/>
              <a:t>ride.</a:t>
            </a:r>
            <a:endParaRPr sz="1800"/>
          </a:p>
          <a:p>
            <a:pPr marL="4494530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4650740" marR="146050" indent="-64769">
              <a:lnSpc>
                <a:spcPct val="100000"/>
              </a:lnSpc>
              <a:buSzPct val="94444"/>
              <a:buChar char="•"/>
              <a:tabLst>
                <a:tab pos="4667885" algn="l"/>
              </a:tabLst>
            </a:pPr>
            <a:r>
              <a:rPr sz="1800" spc="-15" dirty="0"/>
              <a:t>Allows </a:t>
            </a:r>
            <a:r>
              <a:rPr sz="1800" spc="-5" dirty="0"/>
              <a:t>rapid cornering </a:t>
            </a:r>
            <a:r>
              <a:rPr sz="1800" spc="-10" dirty="0"/>
              <a:t>without extreme  body</a:t>
            </a:r>
            <a:r>
              <a:rPr sz="1800" spc="-30" dirty="0"/>
              <a:t> </a:t>
            </a:r>
            <a:r>
              <a:rPr sz="1800" spc="-10" dirty="0"/>
              <a:t>roll.</a:t>
            </a:r>
            <a:endParaRPr sz="1800"/>
          </a:p>
          <a:p>
            <a:pPr marL="4494530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4661535" indent="-81280">
              <a:lnSpc>
                <a:spcPct val="100000"/>
              </a:lnSpc>
              <a:buSzPct val="94444"/>
              <a:buChar char="•"/>
              <a:tabLst>
                <a:tab pos="4662805" algn="l"/>
              </a:tabLst>
            </a:pPr>
            <a:r>
              <a:rPr sz="1800" spc="-10" dirty="0"/>
              <a:t>Keeps tires </a:t>
            </a:r>
            <a:r>
              <a:rPr sz="1800" spc="-5" dirty="0"/>
              <a:t>in firm </a:t>
            </a:r>
            <a:r>
              <a:rPr sz="1800" spc="-10" dirty="0"/>
              <a:t>contact </a:t>
            </a:r>
            <a:r>
              <a:rPr sz="1800" spc="-15" dirty="0"/>
              <a:t>with </a:t>
            </a:r>
            <a:r>
              <a:rPr sz="1800" spc="-5" dirty="0"/>
              <a:t>the</a:t>
            </a:r>
            <a:r>
              <a:rPr sz="1800" spc="60" dirty="0"/>
              <a:t> </a:t>
            </a:r>
            <a:r>
              <a:rPr sz="1800" spc="-10" dirty="0"/>
              <a:t>road.</a:t>
            </a:r>
            <a:endParaRPr sz="1800"/>
          </a:p>
          <a:p>
            <a:pPr marL="4494530"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4587875" indent="-81280">
              <a:lnSpc>
                <a:spcPct val="100000"/>
              </a:lnSpc>
              <a:buSzPct val="94444"/>
              <a:buChar char="•"/>
              <a:tabLst>
                <a:tab pos="4589145" algn="l"/>
              </a:tabLst>
            </a:pPr>
            <a:r>
              <a:rPr sz="1800" spc="-5" dirty="0"/>
              <a:t>Prevents excessive </a:t>
            </a:r>
            <a:r>
              <a:rPr sz="1800" b="1" spc="-5" dirty="0">
                <a:latin typeface="Arial"/>
                <a:cs typeface="Arial"/>
              </a:rPr>
              <a:t>body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squat.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280" y="5046979"/>
            <a:ext cx="7332345" cy="145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 indent="-81915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160020" algn="l"/>
              </a:tabLst>
            </a:pPr>
            <a:r>
              <a:rPr sz="1800" spc="-10" dirty="0">
                <a:latin typeface="Arial"/>
                <a:cs typeface="Arial"/>
              </a:rPr>
              <a:t>Prevents excessive </a:t>
            </a:r>
            <a:r>
              <a:rPr sz="1800" b="1" spc="-5" dirty="0">
                <a:latin typeface="Arial"/>
                <a:cs typeface="Arial"/>
              </a:rPr>
              <a:t>body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dive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63195" indent="-81280">
              <a:lnSpc>
                <a:spcPct val="100000"/>
              </a:lnSpc>
              <a:buSzPct val="94444"/>
              <a:buChar char="•"/>
              <a:tabLst>
                <a:tab pos="163830" algn="l"/>
              </a:tabLst>
            </a:pPr>
            <a:r>
              <a:rPr sz="1800" spc="-15" dirty="0">
                <a:latin typeface="Arial"/>
                <a:cs typeface="Arial"/>
              </a:rPr>
              <a:t>Allows </a:t>
            </a:r>
            <a:r>
              <a:rPr sz="1800" spc="-10" dirty="0">
                <a:latin typeface="Arial"/>
                <a:cs typeface="Arial"/>
              </a:rPr>
              <a:t>front </a:t>
            </a:r>
            <a:r>
              <a:rPr sz="1800" spc="-15" dirty="0">
                <a:latin typeface="Arial"/>
                <a:cs typeface="Arial"/>
              </a:rPr>
              <a:t>wheels </a:t>
            </a:r>
            <a:r>
              <a:rPr sz="1800" spc="-5" dirty="0">
                <a:latin typeface="Arial"/>
                <a:cs typeface="Arial"/>
              </a:rPr>
              <a:t>to turn </a:t>
            </a:r>
            <a:r>
              <a:rPr sz="1800" spc="-10" dirty="0">
                <a:latin typeface="Arial"/>
                <a:cs typeface="Arial"/>
              </a:rPr>
              <a:t>side-to-side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steering.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93980" indent="-81280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latin typeface="Arial"/>
                <a:cs typeface="Arial"/>
              </a:rPr>
              <a:t>Works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the steering </a:t>
            </a:r>
            <a:r>
              <a:rPr sz="1800" spc="-10" dirty="0">
                <a:latin typeface="Arial"/>
                <a:cs typeface="Arial"/>
              </a:rPr>
              <a:t>system </a:t>
            </a:r>
            <a:r>
              <a:rPr sz="1800" spc="-5" dirty="0">
                <a:latin typeface="Arial"/>
                <a:cs typeface="Arial"/>
              </a:rPr>
              <a:t>to keep the </a:t>
            </a:r>
            <a:r>
              <a:rPr sz="1800" spc="-15" dirty="0">
                <a:latin typeface="Arial"/>
                <a:cs typeface="Arial"/>
              </a:rPr>
              <a:t>wheels </a:t>
            </a:r>
            <a:r>
              <a:rPr sz="1800" spc="-5" dirty="0">
                <a:latin typeface="Arial"/>
                <a:cs typeface="Arial"/>
              </a:rPr>
              <a:t>in correct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alignment.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710" y="223520"/>
            <a:ext cx="40932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LEAF</a:t>
            </a:r>
            <a:r>
              <a:rPr sz="4400" spc="-75" dirty="0"/>
              <a:t> </a:t>
            </a:r>
            <a:r>
              <a:rPr sz="4400" spc="-5" dirty="0"/>
              <a:t>SPRINGS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191000" y="1143000"/>
            <a:ext cx="47244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914400"/>
            <a:ext cx="28575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3505204"/>
            <a:ext cx="3581400" cy="2752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2230" y="609605"/>
            <a:ext cx="6637218" cy="448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3" y="5335271"/>
            <a:ext cx="7629525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Coil spring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 the </a:t>
            </a:r>
            <a:r>
              <a:rPr sz="1800" dirty="0">
                <a:latin typeface="Arial"/>
                <a:cs typeface="Arial"/>
              </a:rPr>
              <a:t>most </a:t>
            </a:r>
            <a:r>
              <a:rPr sz="1800" spc="-5" dirty="0">
                <a:latin typeface="Arial"/>
                <a:cs typeface="Arial"/>
              </a:rPr>
              <a:t>common </a:t>
            </a:r>
            <a:r>
              <a:rPr sz="1800" spc="-10" dirty="0">
                <a:latin typeface="Arial"/>
                <a:cs typeface="Arial"/>
              </a:rPr>
              <a:t>type </a:t>
            </a:r>
            <a:r>
              <a:rPr sz="1800" spc="-5" dirty="0">
                <a:latin typeface="Arial"/>
                <a:cs typeface="Arial"/>
              </a:rPr>
              <a:t>of spring </a:t>
            </a:r>
            <a:r>
              <a:rPr sz="1800" spc="-10" dirty="0">
                <a:latin typeface="Arial"/>
                <a:cs typeface="Arial"/>
              </a:rPr>
              <a:t>found on </a:t>
            </a:r>
            <a:r>
              <a:rPr sz="1800" spc="-5" dirty="0">
                <a:latin typeface="Arial"/>
                <a:cs typeface="Arial"/>
              </a:rPr>
              <a:t>modern vehicles.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Leaf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springs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 </a:t>
            </a:r>
            <a:r>
              <a:rPr sz="1800" spc="-10" dirty="0">
                <a:latin typeface="Arial"/>
                <a:cs typeface="Arial"/>
              </a:rPr>
              <a:t>now </a:t>
            </a:r>
            <a:r>
              <a:rPr sz="1800" spc="-5" dirty="0">
                <a:latin typeface="Arial"/>
                <a:cs typeface="Arial"/>
              </a:rPr>
              <a:t>limited to the rear of </a:t>
            </a:r>
            <a:r>
              <a:rPr sz="1800" spc="-10" dirty="0">
                <a:latin typeface="Arial"/>
                <a:cs typeface="Arial"/>
              </a:rPr>
              <a:t>some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43" y="934725"/>
            <a:ext cx="1060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140" y="0"/>
            <a:ext cx="6130290" cy="1329210"/>
          </a:xfrm>
          <a:prstGeom prst="rect">
            <a:avLst/>
          </a:prstGeom>
        </p:spPr>
        <p:txBody>
          <a:bodyPr vert="horz" wrap="square" lIns="0" tIns="269875" rIns="0" bIns="0" rtlCol="0">
            <a:spAutoFit/>
          </a:bodyPr>
          <a:lstStyle/>
          <a:p>
            <a:pPr marL="2051050">
              <a:lnSpc>
                <a:spcPct val="100000"/>
              </a:lnSpc>
              <a:spcBef>
                <a:spcPts val="2125"/>
              </a:spcBef>
            </a:pPr>
            <a:r>
              <a:rPr sz="4400" spc="-5" dirty="0"/>
              <a:t>LEAF</a:t>
            </a:r>
            <a:r>
              <a:rPr sz="4400" spc="-85" dirty="0"/>
              <a:t> </a:t>
            </a:r>
            <a:r>
              <a:rPr sz="4400" spc="-5" dirty="0"/>
              <a:t>SPRINGS</a:t>
            </a:r>
            <a:endParaRPr sz="4400"/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800" spc="-10" dirty="0">
                <a:solidFill>
                  <a:srgbClr val="000000"/>
                </a:solidFill>
              </a:rPr>
              <a:t>Leaf </a:t>
            </a:r>
            <a:r>
              <a:rPr sz="1800" spc="-5" dirty="0">
                <a:solidFill>
                  <a:srgbClr val="000000"/>
                </a:solidFill>
              </a:rPr>
              <a:t>springs are formed </a:t>
            </a:r>
            <a:r>
              <a:rPr sz="1800" spc="-10" dirty="0">
                <a:solidFill>
                  <a:srgbClr val="000000"/>
                </a:solidFill>
              </a:rPr>
              <a:t>by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bending.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78743" y="1597662"/>
            <a:ext cx="1060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140" y="1610360"/>
            <a:ext cx="37795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They are made of </a:t>
            </a:r>
            <a:r>
              <a:rPr sz="1800" spc="-10" dirty="0">
                <a:latin typeface="Arial"/>
                <a:cs typeface="Arial"/>
              </a:rPr>
              <a:t>long </a:t>
            </a:r>
            <a:r>
              <a:rPr sz="1800" dirty="0">
                <a:latin typeface="Arial"/>
                <a:cs typeface="Arial"/>
              </a:rPr>
              <a:t>strips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steel.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3" y="2260605"/>
            <a:ext cx="1060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3" y="2272034"/>
            <a:ext cx="2903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Each </a:t>
            </a:r>
            <a:r>
              <a:rPr sz="1800" spc="-5" dirty="0">
                <a:latin typeface="Arial"/>
                <a:cs typeface="Arial"/>
              </a:rPr>
              <a:t>strip is </a:t>
            </a:r>
            <a:r>
              <a:rPr sz="1800" spc="-10" dirty="0">
                <a:latin typeface="Arial"/>
                <a:cs typeface="Arial"/>
              </a:rPr>
              <a:t>named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Leaf.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3" y="2922275"/>
            <a:ext cx="1060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140" y="2934975"/>
            <a:ext cx="75425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long leaf </a:t>
            </a:r>
            <a:r>
              <a:rPr sz="1800" spc="-5" dirty="0">
                <a:latin typeface="Arial"/>
                <a:cs typeface="Arial"/>
              </a:rPr>
              <a:t>is called </a:t>
            </a:r>
            <a:r>
              <a:rPr sz="1800" spc="-10" dirty="0">
                <a:latin typeface="Arial"/>
                <a:cs typeface="Arial"/>
              </a:rPr>
              <a:t>Master Leaf, and </a:t>
            </a:r>
            <a:r>
              <a:rPr sz="1800" spc="-5" dirty="0">
                <a:latin typeface="Arial"/>
                <a:cs typeface="Arial"/>
              </a:rPr>
              <a:t>it consists of </a:t>
            </a:r>
            <a:r>
              <a:rPr sz="1800" spc="-15" dirty="0">
                <a:latin typeface="Arial"/>
                <a:cs typeface="Arial"/>
              </a:rPr>
              <a:t>eyes </a:t>
            </a:r>
            <a:r>
              <a:rPr sz="1800" spc="-1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its both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ends.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3" y="3585214"/>
            <a:ext cx="1060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143" y="3596641"/>
            <a:ext cx="82391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One end is </a:t>
            </a:r>
            <a:r>
              <a:rPr sz="1800" spc="-10" dirty="0">
                <a:latin typeface="Arial"/>
                <a:cs typeface="Arial"/>
              </a:rPr>
              <a:t>fixed </a:t>
            </a:r>
            <a:r>
              <a:rPr sz="1800" spc="-5" dirty="0">
                <a:latin typeface="Arial"/>
                <a:cs typeface="Arial"/>
              </a:rPr>
              <a:t>to the chassis </a:t>
            </a:r>
            <a:r>
              <a:rPr sz="1800" spc="-10" dirty="0">
                <a:latin typeface="Arial"/>
                <a:cs typeface="Arial"/>
              </a:rPr>
              <a:t>frame,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other </a:t>
            </a:r>
            <a:r>
              <a:rPr sz="1800" spc="-5" dirty="0">
                <a:latin typeface="Arial"/>
                <a:cs typeface="Arial"/>
              </a:rPr>
              <a:t>end is </a:t>
            </a:r>
            <a:r>
              <a:rPr sz="1800" spc="-10" dirty="0">
                <a:latin typeface="Arial"/>
                <a:cs typeface="Arial"/>
              </a:rPr>
              <a:t>fixed </a:t>
            </a:r>
            <a:r>
              <a:rPr sz="1800" spc="-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shackle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spring.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3" y="4246883"/>
            <a:ext cx="1060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1" y="4259583"/>
            <a:ext cx="83572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spring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spc="-10" dirty="0">
                <a:latin typeface="Arial"/>
                <a:cs typeface="Arial"/>
              </a:rPr>
              <a:t>get elongated during expansion and shortened during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compression.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43" y="4909825"/>
            <a:ext cx="1060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4921255"/>
            <a:ext cx="63741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This </a:t>
            </a:r>
            <a:r>
              <a:rPr sz="1800" spc="-10" dirty="0">
                <a:latin typeface="Arial"/>
                <a:cs typeface="Arial"/>
              </a:rPr>
              <a:t>change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length of </a:t>
            </a:r>
            <a:r>
              <a:rPr sz="1800" spc="-5" dirty="0">
                <a:latin typeface="Arial"/>
                <a:cs typeface="Arial"/>
              </a:rPr>
              <a:t>spring is compensated by the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shackle.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3" y="5571495"/>
            <a:ext cx="1060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641" y="5584195"/>
            <a:ext cx="76968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U-bolt and </a:t>
            </a:r>
            <a:r>
              <a:rPr sz="1800" spc="-5" dirty="0">
                <a:latin typeface="Arial"/>
                <a:cs typeface="Arial"/>
              </a:rPr>
              <a:t>clamps are </a:t>
            </a:r>
            <a:r>
              <a:rPr sz="1800" spc="-10" dirty="0">
                <a:latin typeface="Arial"/>
                <a:cs typeface="Arial"/>
              </a:rPr>
              <a:t>located </a:t>
            </a:r>
            <a:r>
              <a:rPr sz="1800" spc="-5" dirty="0">
                <a:latin typeface="Arial"/>
                <a:cs typeface="Arial"/>
              </a:rPr>
              <a:t>at the </a:t>
            </a:r>
            <a:r>
              <a:rPr sz="1800" spc="-10" dirty="0">
                <a:latin typeface="Arial"/>
                <a:cs typeface="Arial"/>
              </a:rPr>
              <a:t>intermediate </a:t>
            </a:r>
            <a:r>
              <a:rPr sz="1800" spc="-5" dirty="0">
                <a:latin typeface="Arial"/>
                <a:cs typeface="Arial"/>
              </a:rPr>
              <a:t>position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spring.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43" y="6177279"/>
            <a:ext cx="106045" cy="6886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1643" y="6191255"/>
            <a:ext cx="7682865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">
              <a:lnSpc>
                <a:spcPct val="1204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bronze or rubber </a:t>
            </a:r>
            <a:r>
              <a:rPr sz="1800" spc="-10" dirty="0">
                <a:latin typeface="Arial"/>
                <a:cs typeface="Arial"/>
              </a:rPr>
              <a:t>bushes </a:t>
            </a:r>
            <a:r>
              <a:rPr sz="1800" spc="-5" dirty="0">
                <a:latin typeface="Arial"/>
                <a:cs typeface="Arial"/>
              </a:rPr>
              <a:t>are provided on both </a:t>
            </a:r>
            <a:r>
              <a:rPr sz="1800" spc="-15" dirty="0">
                <a:latin typeface="Arial"/>
                <a:cs typeface="Arial"/>
              </a:rPr>
              <a:t>eyes </a:t>
            </a:r>
            <a:r>
              <a:rPr sz="1800" spc="-5" dirty="0">
                <a:latin typeface="Arial"/>
                <a:cs typeface="Arial"/>
              </a:rPr>
              <a:t>on </a:t>
            </a:r>
            <a:r>
              <a:rPr sz="1800" spc="-10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master </a:t>
            </a:r>
            <a:r>
              <a:rPr sz="1800" spc="-5" dirty="0">
                <a:latin typeface="Arial"/>
                <a:cs typeface="Arial"/>
              </a:rPr>
              <a:t>leaf.  </a:t>
            </a:r>
            <a:r>
              <a:rPr sz="1800" spc="-10" dirty="0">
                <a:latin typeface="Arial"/>
                <a:cs typeface="Arial"/>
              </a:rPr>
              <a:t>Originally called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i="1" spc="-10" dirty="0">
                <a:solidFill>
                  <a:srgbClr val="FF0000"/>
                </a:solidFill>
                <a:latin typeface="Arial"/>
                <a:cs typeface="Arial"/>
              </a:rPr>
              <a:t>laminated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carriage</a:t>
            </a:r>
            <a:r>
              <a:rPr sz="1800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spring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29200" y="838200"/>
            <a:ext cx="41148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4000501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58259"/>
            <a:ext cx="4000500" cy="2999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969" y="381000"/>
            <a:ext cx="8584433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960" y="163830"/>
            <a:ext cx="545973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Types of Leaf</a:t>
            </a:r>
            <a:r>
              <a:rPr sz="4400" spc="-75" dirty="0"/>
              <a:t> </a:t>
            </a:r>
            <a:r>
              <a:rPr sz="4400" spc="-5" dirty="0"/>
              <a:t>Springs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3" y="1741175"/>
            <a:ext cx="1149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8693" y="1633220"/>
            <a:ext cx="68808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There </a:t>
            </a:r>
            <a:r>
              <a:rPr sz="3600" spc="-5" dirty="0">
                <a:latin typeface="Arial"/>
                <a:cs typeface="Arial"/>
              </a:rPr>
              <a:t>are </a:t>
            </a:r>
            <a:r>
              <a:rPr sz="3600" dirty="0">
                <a:latin typeface="Arial"/>
                <a:cs typeface="Arial"/>
              </a:rPr>
              <a:t>six </a:t>
            </a:r>
            <a:r>
              <a:rPr sz="3600" spc="-10" dirty="0">
                <a:latin typeface="Arial"/>
                <a:cs typeface="Arial"/>
              </a:rPr>
              <a:t>types </a:t>
            </a:r>
            <a:r>
              <a:rPr sz="3600" spc="-5" dirty="0">
                <a:latin typeface="Arial"/>
                <a:cs typeface="Arial"/>
              </a:rPr>
              <a:t>of </a:t>
            </a:r>
            <a:r>
              <a:rPr sz="3600" dirty="0">
                <a:latin typeface="Arial"/>
                <a:cs typeface="Arial"/>
              </a:rPr>
              <a:t>leaf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springs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844805"/>
            <a:ext cx="5383530" cy="3588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79830">
              <a:lnSpc>
                <a:spcPct val="120700"/>
              </a:lnSpc>
              <a:spcBef>
                <a:spcPts val="105"/>
              </a:spcBef>
              <a:tabLst>
                <a:tab pos="1234440" algn="l"/>
              </a:tabLst>
            </a:pPr>
            <a:r>
              <a:rPr sz="3200" dirty="0">
                <a:latin typeface="Arial"/>
                <a:cs typeface="Arial"/>
              </a:rPr>
              <a:t>1.Full	– </a:t>
            </a:r>
            <a:r>
              <a:rPr sz="3200" spc="-5" dirty="0">
                <a:latin typeface="Arial"/>
                <a:cs typeface="Arial"/>
              </a:rPr>
              <a:t>elliptic type  </a:t>
            </a:r>
            <a:r>
              <a:rPr sz="3200" spc="5" dirty="0">
                <a:latin typeface="Arial"/>
                <a:cs typeface="Arial"/>
              </a:rPr>
              <a:t>2.Semi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elliptic type  </a:t>
            </a:r>
            <a:r>
              <a:rPr sz="3200" dirty="0">
                <a:latin typeface="Arial"/>
                <a:cs typeface="Arial"/>
              </a:rPr>
              <a:t>3.Quarter – </a:t>
            </a:r>
            <a:r>
              <a:rPr sz="3200" spc="-5" dirty="0">
                <a:latin typeface="Arial"/>
                <a:cs typeface="Arial"/>
              </a:rPr>
              <a:t>elliptic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type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</a:pPr>
            <a:r>
              <a:rPr sz="3200" dirty="0">
                <a:latin typeface="Arial"/>
                <a:cs typeface="Arial"/>
              </a:rPr>
              <a:t>4.Three Quarter – </a:t>
            </a:r>
            <a:r>
              <a:rPr sz="3200" spc="-5" dirty="0">
                <a:latin typeface="Arial"/>
                <a:cs typeface="Arial"/>
              </a:rPr>
              <a:t>elliptic type  </a:t>
            </a:r>
            <a:r>
              <a:rPr sz="3200" dirty="0">
                <a:latin typeface="Arial"/>
                <a:cs typeface="Arial"/>
              </a:rPr>
              <a:t>5.Transverse Spring </a:t>
            </a:r>
            <a:r>
              <a:rPr sz="3200" spc="-5" dirty="0">
                <a:latin typeface="Arial"/>
                <a:cs typeface="Arial"/>
              </a:rPr>
              <a:t>type  </a:t>
            </a:r>
            <a:r>
              <a:rPr sz="3200" dirty="0">
                <a:latin typeface="Arial"/>
                <a:cs typeface="Arial"/>
              </a:rPr>
              <a:t>6.Helper </a:t>
            </a:r>
            <a:r>
              <a:rPr sz="3200" spc="-5" dirty="0">
                <a:latin typeface="Arial"/>
                <a:cs typeface="Arial"/>
              </a:rPr>
              <a:t>Spring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type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1" y="329065"/>
            <a:ext cx="7342444" cy="642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570" y="246379"/>
            <a:ext cx="44348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1.FULL</a:t>
            </a:r>
            <a:r>
              <a:rPr sz="4400" spc="-60" dirty="0"/>
              <a:t> </a:t>
            </a:r>
            <a:r>
              <a:rPr sz="4400" spc="-5" dirty="0"/>
              <a:t>ELLIPTIC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099824"/>
            <a:ext cx="8971280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advantage of </a:t>
            </a:r>
            <a:r>
              <a:rPr sz="3200" spc="-5" dirty="0">
                <a:latin typeface="Arial"/>
                <a:cs typeface="Arial"/>
              </a:rPr>
              <a:t>this type is the elimination </a:t>
            </a:r>
            <a:r>
              <a:rPr sz="3200" dirty="0">
                <a:latin typeface="Arial"/>
                <a:cs typeface="Arial"/>
              </a:rPr>
              <a:t>of  shackle and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spring.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509270" algn="l"/>
              </a:tabLst>
            </a:pPr>
            <a:r>
              <a:rPr dirty="0"/>
              <a:t>	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lubrication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wear frequently which are  </a:t>
            </a:r>
            <a:r>
              <a:rPr sz="3200" dirty="0">
                <a:latin typeface="Arial"/>
                <a:cs typeface="Arial"/>
              </a:rPr>
              <a:t>on 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5" dirty="0">
                <a:latin typeface="Arial"/>
                <a:cs typeface="Arial"/>
              </a:rPr>
              <a:t>main </a:t>
            </a:r>
            <a:r>
              <a:rPr sz="3200" dirty="0">
                <a:latin typeface="Arial"/>
                <a:cs typeface="Arial"/>
              </a:rPr>
              <a:t>draw back of </a:t>
            </a:r>
            <a:r>
              <a:rPr sz="3200" spc="-5" dirty="0">
                <a:latin typeface="Arial"/>
                <a:cs typeface="Arial"/>
              </a:rPr>
              <a:t>this type </a:t>
            </a:r>
            <a:r>
              <a:rPr sz="3200" dirty="0">
                <a:latin typeface="Arial"/>
                <a:cs typeface="Arial"/>
              </a:rPr>
              <a:t>of  springs.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4267200"/>
            <a:ext cx="46482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4114800"/>
            <a:ext cx="3771900" cy="2352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363" y="497840"/>
            <a:ext cx="490283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6340" algn="l"/>
              </a:tabLst>
            </a:pPr>
            <a:r>
              <a:rPr sz="4400" spc="-5" dirty="0"/>
              <a:t>2.SEMI</a:t>
            </a:r>
            <a:r>
              <a:rPr sz="4400" spc="15" dirty="0"/>
              <a:t> </a:t>
            </a:r>
            <a:r>
              <a:rPr sz="4400" dirty="0"/>
              <a:t>–	</a:t>
            </a:r>
            <a:r>
              <a:rPr sz="4400" spc="-5" dirty="0"/>
              <a:t>ELLIPTIC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3" y="1633225"/>
            <a:ext cx="805751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519555" algn="l"/>
                <a:tab pos="2682875" algn="l"/>
                <a:tab pos="3373120" algn="l"/>
                <a:tab pos="4698365" algn="l"/>
                <a:tab pos="6452870" algn="l"/>
                <a:tab pos="7320915" algn="l"/>
              </a:tabLst>
            </a:pP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	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y</a:t>
            </a:r>
            <a:r>
              <a:rPr sz="3200" spc="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e	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	</a:t>
            </a:r>
            <a:r>
              <a:rPr sz="3200" spc="20" dirty="0">
                <a:latin typeface="Arial"/>
                <a:cs typeface="Arial"/>
              </a:rPr>
              <a:t>m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e	</a:t>
            </a:r>
            <a:r>
              <a:rPr sz="3200" spc="5" dirty="0">
                <a:latin typeface="Arial"/>
                <a:cs typeface="Arial"/>
              </a:rPr>
              <a:t>pop</a:t>
            </a:r>
            <a:r>
              <a:rPr sz="3200" spc="-5" dirty="0">
                <a:latin typeface="Arial"/>
                <a:cs typeface="Arial"/>
              </a:rPr>
              <a:t>ul</a:t>
            </a:r>
            <a:r>
              <a:rPr sz="3200" spc="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	</a:t>
            </a:r>
            <a:r>
              <a:rPr sz="3200" spc="-10" dirty="0">
                <a:latin typeface="Arial"/>
                <a:cs typeface="Arial"/>
              </a:rPr>
              <a:t>fo</a:t>
            </a:r>
            <a:r>
              <a:rPr sz="3200" dirty="0">
                <a:latin typeface="Arial"/>
                <a:cs typeface="Arial"/>
              </a:rPr>
              <a:t>r	r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ar  </a:t>
            </a:r>
            <a:r>
              <a:rPr sz="3200" dirty="0">
                <a:latin typeface="Arial"/>
                <a:cs typeface="Arial"/>
              </a:rPr>
              <a:t>suspension </a:t>
            </a:r>
            <a:r>
              <a:rPr sz="3200" spc="-5" dirty="0">
                <a:latin typeface="Arial"/>
                <a:cs typeface="Arial"/>
              </a:rPr>
              <a:t>are </a:t>
            </a:r>
            <a:r>
              <a:rPr sz="3200" dirty="0">
                <a:latin typeface="Arial"/>
                <a:cs typeface="Arial"/>
              </a:rPr>
              <a:t>used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75% of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cars.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1223" y="3124205"/>
            <a:ext cx="6923235" cy="2825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100" y="497840"/>
            <a:ext cx="62687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3.QUARTER </a:t>
            </a:r>
            <a:r>
              <a:rPr sz="4400" dirty="0"/>
              <a:t>–</a:t>
            </a:r>
            <a:r>
              <a:rPr sz="4400" spc="-40" dirty="0"/>
              <a:t> </a:t>
            </a:r>
            <a:r>
              <a:rPr sz="4400" spc="-5" dirty="0"/>
              <a:t>ELLIPTIC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43" y="1532895"/>
            <a:ext cx="8301355" cy="1201611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This type is </a:t>
            </a:r>
            <a:r>
              <a:rPr sz="3200" dirty="0">
                <a:latin typeface="Arial"/>
                <a:cs typeface="Arial"/>
              </a:rPr>
              <a:t>rarely used </a:t>
            </a:r>
            <a:r>
              <a:rPr sz="3200" spc="-5" dirty="0">
                <a:latin typeface="Arial"/>
                <a:cs typeface="Arial"/>
              </a:rPr>
              <a:t>in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now-a-days.</a:t>
            </a:r>
            <a:endParaRPr sz="3200">
              <a:latin typeface="Arial"/>
              <a:cs typeface="Arial"/>
            </a:endParaRPr>
          </a:p>
          <a:p>
            <a:pPr marL="468630" indent="-455930">
              <a:lnSpc>
                <a:spcPct val="100000"/>
              </a:lnSpc>
              <a:spcBef>
                <a:spcPts val="790"/>
              </a:spcBef>
              <a:buChar char="•"/>
              <a:tabLst>
                <a:tab pos="467995" algn="l"/>
                <a:tab pos="468630" algn="l"/>
              </a:tabLst>
            </a:pPr>
            <a:r>
              <a:rPr sz="3200" spc="-5" dirty="0">
                <a:latin typeface="Arial"/>
                <a:cs typeface="Arial"/>
              </a:rPr>
              <a:t>It gives very </a:t>
            </a:r>
            <a:r>
              <a:rPr sz="3200" dirty="0">
                <a:latin typeface="Arial"/>
                <a:cs typeface="Arial"/>
              </a:rPr>
              <a:t>less resistance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road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shocks.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9709" y="3200400"/>
            <a:ext cx="511429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962400"/>
            <a:ext cx="40386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70" y="246379"/>
            <a:ext cx="83197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4.THREE </a:t>
            </a:r>
            <a:r>
              <a:rPr sz="4400" spc="-5" dirty="0"/>
              <a:t>QUARTER </a:t>
            </a:r>
            <a:r>
              <a:rPr sz="4400" dirty="0"/>
              <a:t>–</a:t>
            </a:r>
            <a:r>
              <a:rPr sz="4400" spc="-55" dirty="0"/>
              <a:t> </a:t>
            </a:r>
            <a:r>
              <a:rPr sz="4400" spc="-5" dirty="0"/>
              <a:t>ELLIPTIC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43" y="1075695"/>
            <a:ext cx="8488045" cy="1694053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This type is </a:t>
            </a:r>
            <a:r>
              <a:rPr sz="3200" dirty="0">
                <a:latin typeface="Arial"/>
                <a:cs typeface="Arial"/>
              </a:rPr>
              <a:t>rarely used </a:t>
            </a:r>
            <a:r>
              <a:rPr sz="3200" spc="-5" dirty="0">
                <a:latin typeface="Arial"/>
                <a:cs typeface="Arial"/>
              </a:rPr>
              <a:t>in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now-a-days.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dirty="0"/>
              <a:t>	</a:t>
            </a:r>
            <a:r>
              <a:rPr sz="3200" spc="-5" dirty="0">
                <a:latin typeface="Arial"/>
                <a:cs typeface="Arial"/>
              </a:rPr>
              <a:t>It gives </a:t>
            </a:r>
            <a:r>
              <a:rPr sz="3200" dirty="0">
                <a:latin typeface="Arial"/>
                <a:cs typeface="Arial"/>
              </a:rPr>
              <a:t>resistance, but occupies more space  </a:t>
            </a:r>
            <a:r>
              <a:rPr sz="3200" spc="-5" dirty="0">
                <a:latin typeface="Arial"/>
                <a:cs typeface="Arial"/>
              </a:rPr>
              <a:t>than </a:t>
            </a:r>
            <a:r>
              <a:rPr sz="3200" dirty="0">
                <a:latin typeface="Arial"/>
                <a:cs typeface="Arial"/>
              </a:rPr>
              <a:t>other</a:t>
            </a:r>
            <a:r>
              <a:rPr sz="3200" spc="-5" dirty="0">
                <a:latin typeface="Arial"/>
                <a:cs typeface="Arial"/>
              </a:rPr>
              <a:t> types.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8115" y="3200400"/>
            <a:ext cx="7060719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8893" y="246379"/>
            <a:ext cx="65805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5.TRANSVERSE</a:t>
            </a:r>
            <a:r>
              <a:rPr sz="4400" spc="-35" dirty="0"/>
              <a:t> </a:t>
            </a:r>
            <a:r>
              <a:rPr sz="4400" spc="-5" dirty="0"/>
              <a:t>SPRING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43" y="1176022"/>
            <a:ext cx="8971915" cy="369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This type of spring is </a:t>
            </a:r>
            <a:r>
              <a:rPr sz="3200" dirty="0">
                <a:latin typeface="Arial"/>
                <a:cs typeface="Arial"/>
              </a:rPr>
              <a:t>arrange </a:t>
            </a:r>
            <a:r>
              <a:rPr sz="3200" spc="-5" dirty="0">
                <a:latin typeface="Arial"/>
                <a:cs typeface="Arial"/>
              </a:rPr>
              <a:t>transversely  </a:t>
            </a:r>
            <a:r>
              <a:rPr sz="3200" dirty="0">
                <a:latin typeface="Arial"/>
                <a:cs typeface="Arial"/>
              </a:rPr>
              <a:t>across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car </a:t>
            </a:r>
            <a:r>
              <a:rPr sz="3200" spc="-5" dirty="0">
                <a:latin typeface="Arial"/>
                <a:cs typeface="Arial"/>
              </a:rPr>
              <a:t>instead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longitudinal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direction.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533400" algn="l"/>
              </a:tabLst>
            </a:pPr>
            <a:r>
              <a:rPr dirty="0"/>
              <a:t>	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transverse spring </a:t>
            </a:r>
            <a:r>
              <a:rPr sz="3200" spc="-1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front </a:t>
            </a:r>
            <a:r>
              <a:rPr sz="3200" spc="-10" dirty="0">
                <a:latin typeface="Arial"/>
                <a:cs typeface="Arial"/>
              </a:rPr>
              <a:t>axle, </a:t>
            </a:r>
            <a:r>
              <a:rPr sz="3200" spc="-5" dirty="0">
                <a:latin typeface="Arial"/>
                <a:cs typeface="Arial"/>
              </a:rPr>
              <a:t>which is  bolted rigidly to the </a:t>
            </a:r>
            <a:r>
              <a:rPr sz="3200" dirty="0">
                <a:latin typeface="Arial"/>
                <a:cs typeface="Arial"/>
              </a:rPr>
              <a:t>frame at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center</a:t>
            </a:r>
            <a:r>
              <a:rPr sz="3200" spc="6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  </a:t>
            </a:r>
            <a:r>
              <a:rPr sz="3200" spc="-5" dirty="0">
                <a:latin typeface="Arial"/>
                <a:cs typeface="Arial"/>
              </a:rPr>
              <a:t>attached to the axle by </a:t>
            </a:r>
            <a:r>
              <a:rPr sz="3200" spc="5" dirty="0">
                <a:latin typeface="Arial"/>
                <a:cs typeface="Arial"/>
              </a:rPr>
              <a:t>means </a:t>
            </a:r>
            <a:r>
              <a:rPr sz="3200" dirty="0">
                <a:latin typeface="Arial"/>
                <a:cs typeface="Arial"/>
              </a:rPr>
              <a:t>of shackle at  both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ends.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200" y="4702168"/>
            <a:ext cx="5410200" cy="2147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3" y="497840"/>
            <a:ext cx="50260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6.HELPER</a:t>
            </a:r>
            <a:r>
              <a:rPr sz="4400" spc="-60" dirty="0"/>
              <a:t> </a:t>
            </a:r>
            <a:r>
              <a:rPr sz="4400" spc="-5" dirty="0"/>
              <a:t>SPRING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81050" y="1905001"/>
            <a:ext cx="6991350" cy="3685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960" y="497840"/>
            <a:ext cx="54597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Leaf Spring</a:t>
            </a:r>
            <a:r>
              <a:rPr sz="4400" spc="-80" dirty="0"/>
              <a:t> </a:t>
            </a:r>
            <a:r>
              <a:rPr sz="4400" spc="-5" dirty="0"/>
              <a:t>Assembly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95400" y="1447800"/>
            <a:ext cx="6814820" cy="4549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439" y="795020"/>
            <a:ext cx="27565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Air</a:t>
            </a:r>
            <a:r>
              <a:rPr sz="4400" spc="-90" dirty="0"/>
              <a:t> </a:t>
            </a:r>
            <a:r>
              <a:rPr sz="4400" spc="-5" dirty="0"/>
              <a:t>Springs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795520" y="452119"/>
            <a:ext cx="3972560" cy="6029960"/>
          </a:xfrm>
          <a:custGeom>
            <a:avLst/>
            <a:gdLst/>
            <a:ahLst/>
            <a:cxnLst/>
            <a:rect l="l" t="t" r="r" b="b"/>
            <a:pathLst>
              <a:path w="3972559" h="6029960">
                <a:moveTo>
                  <a:pt x="0" y="0"/>
                </a:moveTo>
                <a:lnTo>
                  <a:pt x="3972559" y="0"/>
                </a:lnTo>
                <a:lnTo>
                  <a:pt x="3972559" y="6029959"/>
                </a:lnTo>
                <a:lnTo>
                  <a:pt x="0" y="602995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33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457200"/>
            <a:ext cx="3962400" cy="6019800"/>
          </a:xfrm>
          <a:custGeom>
            <a:avLst/>
            <a:gdLst/>
            <a:ahLst/>
            <a:cxnLst/>
            <a:rect l="l" t="t" r="r" b="b"/>
            <a:pathLst>
              <a:path w="3962400" h="6019800">
                <a:moveTo>
                  <a:pt x="0" y="0"/>
                </a:moveTo>
                <a:lnTo>
                  <a:pt x="3962400" y="0"/>
                </a:lnTo>
                <a:lnTo>
                  <a:pt x="3962400" y="6019800"/>
                </a:lnTo>
                <a:lnTo>
                  <a:pt x="0" y="60198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4647" y="371247"/>
            <a:ext cx="3981904" cy="6039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827529"/>
            <a:ext cx="4419600" cy="3313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163829"/>
            <a:ext cx="6236970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0" marR="5080" indent="-217805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Layout of Air Suspension  System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08380" y="1582419"/>
            <a:ext cx="6840220" cy="493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1039" y="13970"/>
            <a:ext cx="536765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29" marR="5080" indent="-201930">
              <a:lnSpc>
                <a:spcPct val="100000"/>
              </a:lnSpc>
              <a:spcBef>
                <a:spcPts val="100"/>
              </a:spcBef>
              <a:tabLst>
                <a:tab pos="3290570" algn="l"/>
              </a:tabLst>
            </a:pPr>
            <a:r>
              <a:rPr sz="4400" dirty="0"/>
              <a:t>Schematic view </a:t>
            </a:r>
            <a:r>
              <a:rPr sz="4400" spc="-5" dirty="0"/>
              <a:t>of</a:t>
            </a:r>
            <a:r>
              <a:rPr sz="4400" spc="-90" dirty="0"/>
              <a:t> </a:t>
            </a:r>
            <a:r>
              <a:rPr sz="4400" spc="-5" dirty="0"/>
              <a:t>Air  Suspension	System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859020" y="1699260"/>
            <a:ext cx="4144010" cy="3313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67460"/>
            <a:ext cx="4657090" cy="3078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486" y="5117229"/>
            <a:ext cx="2933276" cy="1689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5210" y="4518659"/>
            <a:ext cx="7425690" cy="134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Location </a:t>
            </a:r>
            <a:r>
              <a:rPr sz="2000" spc="-5" dirty="0">
                <a:latin typeface="Arial"/>
                <a:cs typeface="Arial"/>
              </a:rPr>
              <a:t>of Air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bellows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L="4775200" marR="5080" indent="-96139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Location of </a:t>
            </a:r>
            <a:r>
              <a:rPr sz="2000" spc="-5" dirty="0">
                <a:latin typeface="Arial"/>
                <a:cs typeface="Arial"/>
              </a:rPr>
              <a:t>Air bellows 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Heavy  </a:t>
            </a:r>
            <a:r>
              <a:rPr sz="2000" spc="-10" dirty="0">
                <a:latin typeface="Arial"/>
                <a:cs typeface="Arial"/>
              </a:rPr>
              <a:t>Motor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Vehicles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2895" marR="5080" indent="-2161540">
              <a:lnSpc>
                <a:spcPct val="100000"/>
              </a:lnSpc>
              <a:spcBef>
                <a:spcPts val="100"/>
              </a:spcBef>
            </a:pPr>
            <a:r>
              <a:rPr dirty="0"/>
              <a:t>Advantages &amp; </a:t>
            </a:r>
            <a:r>
              <a:rPr spc="-5" dirty="0"/>
              <a:t>Disadvantages of</a:t>
            </a:r>
            <a:r>
              <a:rPr spc="-210" dirty="0"/>
              <a:t> </a:t>
            </a:r>
            <a:r>
              <a:rPr spc="-10" dirty="0"/>
              <a:t>Air  </a:t>
            </a:r>
            <a:r>
              <a:rPr dirty="0"/>
              <a:t>suspension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2129" y="1229359"/>
            <a:ext cx="163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Advantages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389" y="1658620"/>
            <a:ext cx="28784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20" dirty="0">
                <a:latin typeface="Arial"/>
                <a:cs typeface="Arial"/>
              </a:rPr>
              <a:t>Variable </a:t>
            </a:r>
            <a:r>
              <a:rPr sz="2000" dirty="0">
                <a:latin typeface="Arial"/>
                <a:cs typeface="Arial"/>
              </a:rPr>
              <a:t>space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wheel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389" y="2636520"/>
            <a:ext cx="3477260" cy="1982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"/>
                <a:cs typeface="Arial"/>
              </a:rPr>
              <a:t>Head </a:t>
            </a:r>
            <a:r>
              <a:rPr sz="2000" spc="-5" dirty="0">
                <a:latin typeface="Arial"/>
                <a:cs typeface="Arial"/>
              </a:rPr>
              <a:t>light alignment </a:t>
            </a:r>
            <a:r>
              <a:rPr sz="2000" dirty="0">
                <a:latin typeface="Arial"/>
                <a:cs typeface="Arial"/>
              </a:rPr>
              <a:t>does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  </a:t>
            </a:r>
            <a:r>
              <a:rPr sz="2000" spc="-5" dirty="0">
                <a:latin typeface="Arial"/>
                <a:cs typeface="Arial"/>
              </a:rPr>
              <a:t>vary </a:t>
            </a:r>
            <a:r>
              <a:rPr sz="2000" dirty="0">
                <a:latin typeface="Arial"/>
                <a:cs typeface="Arial"/>
              </a:rPr>
              <a:t>due </a:t>
            </a:r>
            <a:r>
              <a:rPr sz="2000" spc="-5" dirty="0">
                <a:latin typeface="Arial"/>
                <a:cs typeface="Arial"/>
              </a:rPr>
              <a:t>to different loading  condition.</a:t>
            </a:r>
            <a:endParaRPr sz="20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latin typeface="Arial"/>
                <a:cs typeface="Arial"/>
              </a:rPr>
              <a:t>It improve the </a:t>
            </a:r>
            <a:r>
              <a:rPr sz="2000" dirty="0">
                <a:latin typeface="Arial"/>
                <a:cs typeface="Arial"/>
              </a:rPr>
              <a:t>ride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comfort.</a:t>
            </a:r>
            <a:endParaRPr sz="2000">
              <a:latin typeface="Arial"/>
              <a:cs typeface="Arial"/>
            </a:endParaRPr>
          </a:p>
          <a:p>
            <a:pPr marL="12700" marR="18415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"/>
                <a:cs typeface="Arial"/>
              </a:rPr>
              <a:t>Reduce noise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suspension  </a:t>
            </a:r>
            <a:r>
              <a:rPr sz="2000" spc="-5" dirty="0"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7670" y="1517650"/>
            <a:ext cx="2036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AF4F"/>
                </a:solidFill>
                <a:latin typeface="Arial"/>
                <a:cs typeface="Arial"/>
              </a:rPr>
              <a:t>Disadvantages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8990" y="1963420"/>
            <a:ext cx="6341745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deflection is </a:t>
            </a:r>
            <a:r>
              <a:rPr sz="2000" dirty="0">
                <a:latin typeface="Arial"/>
                <a:cs typeface="Arial"/>
              </a:rPr>
              <a:t>put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optimum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ts val="2090"/>
              </a:lnSpc>
            </a:pPr>
            <a:r>
              <a:rPr sz="2000" dirty="0">
                <a:latin typeface="Arial"/>
                <a:cs typeface="Arial"/>
              </a:rPr>
              <a:t>use </a:t>
            </a:r>
            <a:r>
              <a:rPr sz="2000" spc="-5" dirty="0">
                <a:latin typeface="Arial"/>
                <a:cs typeface="Arial"/>
              </a:rPr>
              <a:t>for automatic </a:t>
            </a:r>
            <a:r>
              <a:rPr sz="2000" dirty="0">
                <a:latin typeface="Arial"/>
                <a:cs typeface="Arial"/>
              </a:rPr>
              <a:t>height control </a:t>
            </a:r>
            <a:r>
              <a:rPr sz="3000" spc="-7" baseline="20833" dirty="0">
                <a:solidFill>
                  <a:srgbClr val="6F2F9F"/>
                </a:solidFill>
                <a:latin typeface="Arial"/>
                <a:cs typeface="Arial"/>
              </a:rPr>
              <a:t>•</a:t>
            </a:r>
            <a:r>
              <a:rPr sz="3000" spc="-7" baseline="16666" dirty="0">
                <a:solidFill>
                  <a:srgbClr val="6F2F9F"/>
                </a:solidFill>
                <a:latin typeface="Arial"/>
                <a:cs typeface="Arial"/>
              </a:rPr>
              <a:t>Higher initial</a:t>
            </a:r>
            <a:r>
              <a:rPr sz="3000" spc="-555" baseline="16666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000" baseline="16666" dirty="0">
                <a:solidFill>
                  <a:srgbClr val="6F2F9F"/>
                </a:solidFill>
                <a:latin typeface="Arial"/>
                <a:cs typeface="Arial"/>
              </a:rPr>
              <a:t>cost</a:t>
            </a:r>
            <a:endParaRPr sz="3000" baseline="16666">
              <a:latin typeface="Arial"/>
              <a:cs typeface="Arial"/>
            </a:endParaRPr>
          </a:p>
          <a:p>
            <a:pPr marL="3771265" indent="-90170">
              <a:lnSpc>
                <a:spcPts val="2090"/>
              </a:lnSpc>
              <a:buSzPct val="95000"/>
              <a:buChar char="•"/>
              <a:tabLst>
                <a:tab pos="3771900" algn="l"/>
              </a:tabLst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Occupies more</a:t>
            </a:r>
            <a:r>
              <a:rPr sz="2000" spc="-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space.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8020" y="2799079"/>
            <a:ext cx="350392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Maintenance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cost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more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Due lack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of friction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damping</a:t>
            </a:r>
            <a:r>
              <a:rPr sz="2000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is 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necessary due road</a:t>
            </a:r>
            <a:r>
              <a:rPr sz="2000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shock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409" y="5820409"/>
            <a:ext cx="362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Applications</a:t>
            </a:r>
            <a:r>
              <a:rPr sz="2400" spc="-5" dirty="0">
                <a:latin typeface="Arial"/>
                <a:cs typeface="Arial"/>
              </a:rPr>
              <a:t>:- </a:t>
            </a:r>
            <a:r>
              <a:rPr sz="2400" spc="-10" dirty="0">
                <a:latin typeface="Arial"/>
                <a:cs typeface="Arial"/>
              </a:rPr>
              <a:t>Volvo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Buses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1676400"/>
            <a:ext cx="1143000" cy="533400"/>
          </a:xfrm>
          <a:custGeom>
            <a:avLst/>
            <a:gdLst/>
            <a:ahLst/>
            <a:cxnLst/>
            <a:rect l="l" t="t" r="r" b="b"/>
            <a:pathLst>
              <a:path w="1143000" h="533400">
                <a:moveTo>
                  <a:pt x="876300" y="0"/>
                </a:moveTo>
                <a:lnTo>
                  <a:pt x="876300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876300" y="400050"/>
                </a:lnTo>
                <a:lnTo>
                  <a:pt x="876300" y="533400"/>
                </a:lnTo>
                <a:lnTo>
                  <a:pt x="1143000" y="266700"/>
                </a:lnTo>
                <a:lnTo>
                  <a:pt x="876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800" y="1676400"/>
            <a:ext cx="1143000" cy="533400"/>
          </a:xfrm>
          <a:custGeom>
            <a:avLst/>
            <a:gdLst/>
            <a:ahLst/>
            <a:cxnLst/>
            <a:rect l="l" t="t" r="r" b="b"/>
            <a:pathLst>
              <a:path w="1143000" h="533400">
                <a:moveTo>
                  <a:pt x="0" y="133350"/>
                </a:moveTo>
                <a:lnTo>
                  <a:pt x="876300" y="133350"/>
                </a:lnTo>
                <a:lnTo>
                  <a:pt x="876300" y="0"/>
                </a:lnTo>
                <a:lnTo>
                  <a:pt x="1143000" y="266700"/>
                </a:lnTo>
                <a:lnTo>
                  <a:pt x="876300" y="533400"/>
                </a:lnTo>
                <a:lnTo>
                  <a:pt x="876300" y="400050"/>
                </a:lnTo>
                <a:lnTo>
                  <a:pt x="0" y="400050"/>
                </a:lnTo>
                <a:lnTo>
                  <a:pt x="0" y="1333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6769" y="607059"/>
            <a:ext cx="7543800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304029"/>
            <a:ext cx="3408679" cy="2553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7809" y="4580890"/>
            <a:ext cx="4968240" cy="2232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869" y="19050"/>
            <a:ext cx="8229600" cy="1176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2770" y="497840"/>
            <a:ext cx="2915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Torsion</a:t>
            </a:r>
            <a:r>
              <a:rPr sz="4400" spc="-70" dirty="0"/>
              <a:t> </a:t>
            </a:r>
            <a:r>
              <a:rPr sz="4400" spc="-5" dirty="0"/>
              <a:t>Bar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50289" y="5443220"/>
            <a:ext cx="70288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3170" marR="5080" indent="-122047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bar </a:t>
            </a:r>
            <a:r>
              <a:rPr sz="3200" spc="-5" dirty="0">
                <a:latin typeface="Arial"/>
                <a:cs typeface="Arial"/>
              </a:rPr>
              <a:t>resists twisting </a:t>
            </a:r>
            <a:r>
              <a:rPr sz="3200" dirty="0">
                <a:latin typeface="Arial"/>
                <a:cs typeface="Arial"/>
              </a:rPr>
              <a:t>action and acts  </a:t>
            </a:r>
            <a:r>
              <a:rPr sz="3200" spc="-5" dirty="0">
                <a:latin typeface="Arial"/>
                <a:cs typeface="Arial"/>
              </a:rPr>
              <a:t>like </a:t>
            </a:r>
            <a:r>
              <a:rPr sz="3200" dirty="0">
                <a:latin typeface="Arial"/>
                <a:cs typeface="Arial"/>
              </a:rPr>
              <a:t>a conventional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spring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1524000"/>
            <a:ext cx="4419600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800" y="1676400"/>
            <a:ext cx="1143000" cy="533400"/>
          </a:xfrm>
          <a:custGeom>
            <a:avLst/>
            <a:gdLst/>
            <a:ahLst/>
            <a:cxnLst/>
            <a:rect l="l" t="t" r="r" b="b"/>
            <a:pathLst>
              <a:path w="1143000" h="533400">
                <a:moveTo>
                  <a:pt x="876300" y="0"/>
                </a:moveTo>
                <a:lnTo>
                  <a:pt x="876300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876300" y="400050"/>
                </a:lnTo>
                <a:lnTo>
                  <a:pt x="876300" y="533400"/>
                </a:lnTo>
                <a:lnTo>
                  <a:pt x="1143000" y="266700"/>
                </a:lnTo>
                <a:lnTo>
                  <a:pt x="876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52800" y="1676400"/>
            <a:ext cx="1143000" cy="533400"/>
          </a:xfrm>
          <a:custGeom>
            <a:avLst/>
            <a:gdLst/>
            <a:ahLst/>
            <a:cxnLst/>
            <a:rect l="l" t="t" r="r" b="b"/>
            <a:pathLst>
              <a:path w="1143000" h="533400">
                <a:moveTo>
                  <a:pt x="0" y="133350"/>
                </a:moveTo>
                <a:lnTo>
                  <a:pt x="876300" y="133350"/>
                </a:lnTo>
                <a:lnTo>
                  <a:pt x="876300" y="0"/>
                </a:lnTo>
                <a:lnTo>
                  <a:pt x="1143000" y="266700"/>
                </a:lnTo>
                <a:lnTo>
                  <a:pt x="876300" y="533400"/>
                </a:lnTo>
                <a:lnTo>
                  <a:pt x="876300" y="400050"/>
                </a:lnTo>
                <a:lnTo>
                  <a:pt x="0" y="400050"/>
                </a:lnTo>
                <a:lnTo>
                  <a:pt x="0" y="1333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3439" y="1341119"/>
            <a:ext cx="5063490" cy="3798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250" y="798829"/>
            <a:ext cx="32226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Torsion bar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(large </a:t>
            </a:r>
            <a:r>
              <a:rPr sz="1800" i="1" spc="-5" dirty="0">
                <a:latin typeface="Arial"/>
                <a:cs typeface="Arial"/>
              </a:rPr>
              <a:t>spring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rod)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9150" y="5191759"/>
            <a:ext cx="7431405" cy="129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8128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One </a:t>
            </a:r>
            <a:r>
              <a:rPr sz="1800" spc="-10" dirty="0">
                <a:latin typeface="Arial"/>
                <a:cs typeface="Arial"/>
              </a:rPr>
              <a:t>end </a:t>
            </a:r>
            <a:r>
              <a:rPr sz="1800" spc="-5" dirty="0">
                <a:latin typeface="Arial"/>
                <a:cs typeface="Arial"/>
              </a:rPr>
              <a:t>is attached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 frame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other </a:t>
            </a:r>
            <a:r>
              <a:rPr sz="1800" spc="-5" dirty="0">
                <a:latin typeface="Arial"/>
                <a:cs typeface="Arial"/>
              </a:rPr>
              <a:t>to the </a:t>
            </a:r>
            <a:r>
              <a:rPr sz="1800" spc="-15" dirty="0">
                <a:latin typeface="Arial"/>
                <a:cs typeface="Arial"/>
              </a:rPr>
              <a:t>lower </a:t>
            </a:r>
            <a:r>
              <a:rPr sz="1800" spc="-5" dirty="0">
                <a:latin typeface="Arial"/>
                <a:cs typeface="Arial"/>
              </a:rPr>
              <a:t>control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arm.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spcBef>
                <a:spcPts val="1390"/>
              </a:spcBef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latin typeface="Arial"/>
                <a:cs typeface="Arial"/>
              </a:rPr>
              <a:t>Up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15" dirty="0">
                <a:latin typeface="Arial"/>
                <a:cs typeface="Arial"/>
              </a:rPr>
              <a:t>down </a:t>
            </a:r>
            <a:r>
              <a:rPr sz="1800" spc="-5" dirty="0">
                <a:latin typeface="Arial"/>
                <a:cs typeface="Arial"/>
              </a:rPr>
              <a:t>of the </a:t>
            </a:r>
            <a:r>
              <a:rPr sz="1800" spc="-10" dirty="0">
                <a:latin typeface="Arial"/>
                <a:cs typeface="Arial"/>
              </a:rPr>
              <a:t>suspension </a:t>
            </a:r>
            <a:r>
              <a:rPr sz="1800" spc="-5" dirty="0">
                <a:latin typeface="Arial"/>
                <a:cs typeface="Arial"/>
              </a:rPr>
              <a:t>system </a:t>
            </a:r>
            <a:r>
              <a:rPr sz="1800" spc="-10" dirty="0">
                <a:latin typeface="Arial"/>
                <a:cs typeface="Arial"/>
              </a:rPr>
              <a:t>twists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torsion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bar.</a:t>
            </a:r>
            <a:endParaRPr sz="1800">
              <a:latin typeface="Arial"/>
              <a:cs typeface="Arial"/>
            </a:endParaRPr>
          </a:p>
          <a:p>
            <a:pPr marL="76835" marR="72390" indent="-64769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spc="-10" dirty="0">
                <a:latin typeface="Arial"/>
                <a:cs typeface="Arial"/>
              </a:rPr>
              <a:t>then </a:t>
            </a:r>
            <a:r>
              <a:rPr sz="1800" dirty="0">
                <a:latin typeface="Arial"/>
                <a:cs typeface="Arial"/>
              </a:rPr>
              <a:t>try </a:t>
            </a:r>
            <a:r>
              <a:rPr sz="1800" spc="-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return </a:t>
            </a:r>
            <a:r>
              <a:rPr sz="1800" spc="-5" dirty="0">
                <a:latin typeface="Arial"/>
                <a:cs typeface="Arial"/>
              </a:rPr>
              <a:t>to its </a:t>
            </a:r>
            <a:r>
              <a:rPr sz="1800" spc="-10" dirty="0">
                <a:latin typeface="Arial"/>
                <a:cs typeface="Arial"/>
              </a:rPr>
              <a:t>original </a:t>
            </a:r>
            <a:r>
              <a:rPr sz="1800" spc="-5" dirty="0">
                <a:latin typeface="Arial"/>
                <a:cs typeface="Arial"/>
              </a:rPr>
              <a:t>shape, moving the control arm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its  </a:t>
            </a:r>
            <a:r>
              <a:rPr sz="1800" spc="-10" dirty="0">
                <a:latin typeface="Arial"/>
                <a:cs typeface="Arial"/>
              </a:rPr>
              <a:t>original place.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5170" y="205740"/>
            <a:ext cx="529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 of Suspension</a:t>
            </a:r>
            <a:r>
              <a:rPr spc="-80" dirty="0"/>
              <a:t> </a:t>
            </a:r>
            <a:r>
              <a:rPr spc="-5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2383789" y="942515"/>
            <a:ext cx="4274820" cy="3431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620" y="4408170"/>
            <a:ext cx="8996680" cy="189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80" marR="5080">
              <a:lnSpc>
                <a:spcPct val="100000"/>
              </a:lnSpc>
              <a:spcBef>
                <a:spcPts val="100"/>
              </a:spcBef>
              <a:buSzPct val="95000"/>
              <a:buAutoNum type="arabicPeriod"/>
              <a:tabLst>
                <a:tab pos="345440" algn="l"/>
              </a:tabLst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Non-independent/Rigid suspension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has </a:t>
            </a:r>
            <a:r>
              <a:rPr sz="1800" spc="-10" dirty="0">
                <a:latin typeface="Arial"/>
                <a:cs typeface="Arial"/>
              </a:rPr>
              <a:t>both right and </a:t>
            </a:r>
            <a:r>
              <a:rPr sz="1800" spc="-5" dirty="0">
                <a:latin typeface="Arial"/>
                <a:cs typeface="Arial"/>
              </a:rPr>
              <a:t>left </a:t>
            </a:r>
            <a:r>
              <a:rPr sz="1800" spc="-15" dirty="0">
                <a:latin typeface="Arial"/>
                <a:cs typeface="Arial"/>
              </a:rPr>
              <a:t>wheel </a:t>
            </a:r>
            <a:r>
              <a:rPr sz="1800" spc="-10" dirty="0">
                <a:latin typeface="Arial"/>
                <a:cs typeface="Arial"/>
              </a:rPr>
              <a:t>attached </a:t>
            </a:r>
            <a:r>
              <a:rPr sz="1800" spc="-5" dirty="0">
                <a:latin typeface="Arial"/>
                <a:cs typeface="Arial"/>
              </a:rPr>
              <a:t>to th  </a:t>
            </a:r>
            <a:r>
              <a:rPr sz="1800" dirty="0">
                <a:latin typeface="Arial"/>
                <a:cs typeface="Arial"/>
              </a:rPr>
              <a:t>same </a:t>
            </a:r>
            <a:r>
              <a:rPr sz="1800" spc="-10" dirty="0">
                <a:latin typeface="Arial"/>
                <a:cs typeface="Arial"/>
              </a:rPr>
              <a:t>solid axle. </a:t>
            </a:r>
            <a:r>
              <a:rPr sz="1800" spc="-5" dirty="0">
                <a:latin typeface="Arial"/>
                <a:cs typeface="Arial"/>
              </a:rPr>
              <a:t>When one </a:t>
            </a:r>
            <a:r>
              <a:rPr sz="1800" spc="-15" dirty="0">
                <a:latin typeface="Arial"/>
                <a:cs typeface="Arial"/>
              </a:rPr>
              <a:t>wheel </a:t>
            </a:r>
            <a:r>
              <a:rPr sz="1800" spc="-5" dirty="0">
                <a:latin typeface="Arial"/>
                <a:cs typeface="Arial"/>
              </a:rPr>
              <a:t>hits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bump in the road, its </a:t>
            </a:r>
            <a:r>
              <a:rPr sz="1800" spc="-15" dirty="0">
                <a:latin typeface="Arial"/>
                <a:cs typeface="Arial"/>
              </a:rPr>
              <a:t>upward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movement</a:t>
            </a:r>
            <a:endParaRPr sz="180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causes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slight </a:t>
            </a:r>
            <a:r>
              <a:rPr sz="1800" spc="-5" dirty="0">
                <a:latin typeface="Arial"/>
                <a:cs typeface="Arial"/>
              </a:rPr>
              <a:t>tilt of the </a:t>
            </a:r>
            <a:r>
              <a:rPr sz="1800" spc="-10" dirty="0">
                <a:latin typeface="Arial"/>
                <a:cs typeface="Arial"/>
              </a:rPr>
              <a:t>other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wheel.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imes New Roman"/>
              <a:cs typeface="Times New Roman"/>
            </a:endParaRPr>
          </a:p>
          <a:p>
            <a:pPr marL="76200" marR="425450" indent="-63500">
              <a:lnSpc>
                <a:spcPct val="100000"/>
              </a:lnSpc>
              <a:buSzPct val="95000"/>
              <a:buAutoNum type="arabicPeriod" startAt="2"/>
              <a:tabLst>
                <a:tab pos="225425" algn="l"/>
              </a:tabLst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Independent suspension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allows </a:t>
            </a:r>
            <a:r>
              <a:rPr sz="1800" spc="-10" dirty="0">
                <a:latin typeface="Arial"/>
                <a:cs typeface="Arial"/>
              </a:rPr>
              <a:t>one </a:t>
            </a:r>
            <a:r>
              <a:rPr sz="1800" spc="-15" dirty="0">
                <a:latin typeface="Arial"/>
                <a:cs typeface="Arial"/>
              </a:rPr>
              <a:t>wheel </a:t>
            </a:r>
            <a:r>
              <a:rPr sz="1800" spc="-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move </a:t>
            </a:r>
            <a:r>
              <a:rPr sz="1800" spc="-10" dirty="0">
                <a:latin typeface="Arial"/>
                <a:cs typeface="Arial"/>
              </a:rPr>
              <a:t>up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15" dirty="0">
                <a:latin typeface="Arial"/>
                <a:cs typeface="Arial"/>
              </a:rPr>
              <a:t>down with </a:t>
            </a:r>
            <a:r>
              <a:rPr sz="1800" spc="-10" dirty="0">
                <a:latin typeface="Arial"/>
                <a:cs typeface="Arial"/>
              </a:rPr>
              <a:t>minimal  </a:t>
            </a:r>
            <a:r>
              <a:rPr sz="1800" spc="-5" dirty="0">
                <a:latin typeface="Arial"/>
                <a:cs typeface="Arial"/>
              </a:rPr>
              <a:t>effect to 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other.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0470" marR="5080" indent="-22250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Advantages </a:t>
            </a:r>
            <a:r>
              <a:rPr dirty="0"/>
              <a:t>&amp; Disadvantages of</a:t>
            </a:r>
            <a:r>
              <a:rPr spc="-100" dirty="0"/>
              <a:t> </a:t>
            </a:r>
            <a:r>
              <a:rPr spc="-55" dirty="0"/>
              <a:t>Torsion  </a:t>
            </a:r>
            <a:r>
              <a:rPr dirty="0"/>
              <a:t>bar</a:t>
            </a:r>
            <a:r>
              <a:rPr spc="-15" dirty="0"/>
              <a:t> </a:t>
            </a:r>
            <a:r>
              <a:rPr dirty="0"/>
              <a:t>suspension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9940" y="1371418"/>
            <a:ext cx="3534410" cy="389572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980440">
              <a:lnSpc>
                <a:spcPct val="100000"/>
              </a:lnSpc>
              <a:spcBef>
                <a:spcPts val="690"/>
              </a:spcBef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Advantages</a:t>
            </a:r>
            <a:endParaRPr sz="240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spcBef>
                <a:spcPts val="69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latin typeface="Arial"/>
                <a:cs typeface="Arial"/>
              </a:rPr>
              <a:t>Light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 weight.</a:t>
            </a:r>
            <a:endParaRPr sz="2800">
              <a:latin typeface="Arial"/>
              <a:cs typeface="Arial"/>
            </a:endParaRPr>
          </a:p>
          <a:p>
            <a:pPr marL="12700" marR="1588135">
              <a:lnSpc>
                <a:spcPct val="100000"/>
              </a:lnSpc>
              <a:spcBef>
                <a:spcPts val="70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latin typeface="Arial"/>
                <a:cs typeface="Arial"/>
              </a:rPr>
              <a:t>Less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space  </a:t>
            </a:r>
            <a:r>
              <a:rPr sz="2800" spc="-5" dirty="0">
                <a:latin typeface="Arial"/>
                <a:cs typeface="Arial"/>
              </a:rPr>
              <a:t>occupies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123825">
              <a:lnSpc>
                <a:spcPct val="100000"/>
              </a:lnSpc>
              <a:spcBef>
                <a:spcPts val="700"/>
              </a:spcBef>
              <a:buSzPct val="96428"/>
              <a:buChar char="•"/>
              <a:tabLst>
                <a:tab pos="138430" algn="l"/>
              </a:tabLst>
            </a:pPr>
            <a:r>
              <a:rPr sz="2800" dirty="0">
                <a:latin typeface="Arial"/>
                <a:cs typeface="Arial"/>
              </a:rPr>
              <a:t>Its </a:t>
            </a:r>
            <a:r>
              <a:rPr sz="2800" spc="-5" dirty="0">
                <a:latin typeface="Arial"/>
                <a:cs typeface="Arial"/>
              </a:rPr>
              <a:t>maintenance cost  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less.</a:t>
            </a:r>
            <a:endParaRPr sz="280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spcBef>
                <a:spcPts val="69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latin typeface="Arial"/>
                <a:cs typeface="Arial"/>
              </a:rPr>
              <a:t>Initial </a:t>
            </a:r>
            <a:r>
              <a:rPr sz="2800" dirty="0">
                <a:latin typeface="Arial"/>
                <a:cs typeface="Arial"/>
              </a:rPr>
              <a:t>cost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less.</a:t>
            </a:r>
            <a:endParaRPr sz="280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spcBef>
                <a:spcPts val="70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latin typeface="Arial"/>
                <a:cs typeface="Arial"/>
              </a:rPr>
              <a:t>Ride </a:t>
            </a:r>
            <a:r>
              <a:rPr sz="2800" dirty="0">
                <a:latin typeface="Arial"/>
                <a:cs typeface="Arial"/>
              </a:rPr>
              <a:t>comfort is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more.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0720" y="1518920"/>
            <a:ext cx="3478529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AF4F"/>
                </a:solidFill>
                <a:latin typeface="Arial"/>
                <a:cs typeface="Arial"/>
              </a:rPr>
              <a:t>Disadvantages</a:t>
            </a:r>
            <a:endParaRPr sz="2400">
              <a:latin typeface="Arial"/>
              <a:cs typeface="Arial"/>
            </a:endParaRPr>
          </a:p>
          <a:p>
            <a:pPr marR="161290">
              <a:lnSpc>
                <a:spcPct val="100000"/>
              </a:lnSpc>
              <a:buSzPct val="95000"/>
              <a:buChar char="•"/>
              <a:tabLst>
                <a:tab pos="90170" algn="l"/>
              </a:tabLst>
            </a:pP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It does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not take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accelerate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&amp;  Braking thrust so required 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additional</a:t>
            </a:r>
            <a:r>
              <a:rPr sz="200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linkages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SzPct val="95000"/>
              <a:buChar char="•"/>
              <a:tabLst>
                <a:tab pos="90170" algn="l"/>
              </a:tabLst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Due lack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of friction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damping</a:t>
            </a:r>
            <a:r>
              <a:rPr sz="2000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F2F9F"/>
                </a:solidFill>
                <a:latin typeface="Arial"/>
                <a:cs typeface="Arial"/>
              </a:rPr>
              <a:t>is 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necessary due road</a:t>
            </a:r>
            <a:r>
              <a:rPr sz="2000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shock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0720" y="3394709"/>
            <a:ext cx="895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320" y="5637529"/>
            <a:ext cx="5259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Applications</a:t>
            </a:r>
            <a:r>
              <a:rPr sz="2400" spc="-5" dirty="0">
                <a:latin typeface="Arial"/>
                <a:cs typeface="Arial"/>
              </a:rPr>
              <a:t>:-SUV </a:t>
            </a:r>
            <a:r>
              <a:rPr sz="2400" dirty="0">
                <a:latin typeface="Arial"/>
                <a:cs typeface="Arial"/>
              </a:rPr>
              <a:t>Tata </a:t>
            </a:r>
            <a:r>
              <a:rPr sz="2400" spc="-5" dirty="0">
                <a:latin typeface="Arial"/>
                <a:cs typeface="Arial"/>
              </a:rPr>
              <a:t>Safari, </a:t>
            </a:r>
            <a:r>
              <a:rPr sz="2400" dirty="0">
                <a:latin typeface="Arial"/>
                <a:cs typeface="Arial"/>
              </a:rPr>
              <a:t>Tempo  Trax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2179" y="4460240"/>
            <a:ext cx="2980689" cy="223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810" y="113029"/>
            <a:ext cx="4963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Suspension</a:t>
            </a:r>
            <a:r>
              <a:rPr sz="4400" spc="-65" dirty="0"/>
              <a:t> </a:t>
            </a:r>
            <a:r>
              <a:rPr sz="4400" spc="-5" dirty="0"/>
              <a:t>System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992878" y="1830323"/>
            <a:ext cx="4057311" cy="3095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1009650"/>
            <a:ext cx="2087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Shock</a:t>
            </a:r>
            <a:r>
              <a:rPr sz="20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absorbers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40" y="2167890"/>
            <a:ext cx="4159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350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latin typeface="Arial"/>
                <a:cs typeface="Arial"/>
              </a:rPr>
              <a:t>Limits spring </a:t>
            </a:r>
            <a:r>
              <a:rPr sz="1800" spc="-10" dirty="0">
                <a:latin typeface="Arial"/>
                <a:cs typeface="Arial"/>
              </a:rPr>
              <a:t>compression-extension  </a:t>
            </a:r>
            <a:r>
              <a:rPr sz="1800" spc="-5" dirty="0">
                <a:latin typeface="Arial"/>
                <a:cs typeface="Arial"/>
              </a:rPr>
              <a:t>movements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smooth the </a:t>
            </a:r>
            <a:r>
              <a:rPr sz="1800" spc="-10" dirty="0">
                <a:latin typeface="Arial"/>
                <a:cs typeface="Arial"/>
              </a:rPr>
              <a:t>vehicle’s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ride.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40" y="3822700"/>
            <a:ext cx="4297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5080" indent="-64769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93980" algn="l"/>
              </a:tabLst>
            </a:pP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shock absorbers, the vehicle  </a:t>
            </a:r>
            <a:r>
              <a:rPr sz="1800" spc="-15" dirty="0">
                <a:latin typeface="Arial"/>
                <a:cs typeface="Arial"/>
              </a:rPr>
              <a:t>would </a:t>
            </a:r>
            <a:r>
              <a:rPr sz="1800" spc="-10" dirty="0">
                <a:latin typeface="Arial"/>
                <a:cs typeface="Arial"/>
              </a:rPr>
              <a:t>continue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bounce up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15" dirty="0">
                <a:latin typeface="Arial"/>
                <a:cs typeface="Arial"/>
              </a:rPr>
              <a:t>down  </a:t>
            </a:r>
            <a:r>
              <a:rPr sz="1800" spc="-10" dirty="0">
                <a:latin typeface="Arial"/>
                <a:cs typeface="Arial"/>
              </a:rPr>
              <a:t>long </a:t>
            </a:r>
            <a:r>
              <a:rPr sz="1800" spc="-5" dirty="0">
                <a:latin typeface="Arial"/>
                <a:cs typeface="Arial"/>
              </a:rPr>
              <a:t>after striking dip </a:t>
            </a:r>
            <a:r>
              <a:rPr sz="1800" spc="-10" dirty="0">
                <a:latin typeface="Arial"/>
                <a:cs typeface="Arial"/>
              </a:rPr>
              <a:t>or hump </a:t>
            </a:r>
            <a:r>
              <a:rPr sz="1800" spc="-5" dirty="0">
                <a:latin typeface="Arial"/>
                <a:cs typeface="Arial"/>
              </a:rPr>
              <a:t>in 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road.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539" y="528320"/>
            <a:ext cx="30378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Coil</a:t>
            </a:r>
            <a:r>
              <a:rPr sz="4400" spc="-85" dirty="0"/>
              <a:t> </a:t>
            </a:r>
            <a:r>
              <a:rPr sz="4400" spc="-5" dirty="0"/>
              <a:t>Springs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47800" y="137160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8960" y="497840"/>
            <a:ext cx="54597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Leaf Spring</a:t>
            </a:r>
            <a:r>
              <a:rPr sz="4400" spc="-80" dirty="0"/>
              <a:t> </a:t>
            </a:r>
            <a:r>
              <a:rPr sz="4400" spc="-5" dirty="0"/>
              <a:t>Assembly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95400" y="1447800"/>
            <a:ext cx="6814820" cy="4549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439" y="795020"/>
            <a:ext cx="27565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Air</a:t>
            </a:r>
            <a:r>
              <a:rPr sz="4400" spc="-90" dirty="0"/>
              <a:t> </a:t>
            </a:r>
            <a:r>
              <a:rPr sz="4400" spc="-5" dirty="0"/>
              <a:t>Springs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795520" y="452119"/>
            <a:ext cx="3972560" cy="6029960"/>
          </a:xfrm>
          <a:custGeom>
            <a:avLst/>
            <a:gdLst/>
            <a:ahLst/>
            <a:cxnLst/>
            <a:rect l="l" t="t" r="r" b="b"/>
            <a:pathLst>
              <a:path w="3972559" h="6029960">
                <a:moveTo>
                  <a:pt x="0" y="0"/>
                </a:moveTo>
                <a:lnTo>
                  <a:pt x="3972559" y="0"/>
                </a:lnTo>
                <a:lnTo>
                  <a:pt x="3972559" y="6029959"/>
                </a:lnTo>
                <a:lnTo>
                  <a:pt x="0" y="602995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33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457200"/>
            <a:ext cx="3962400" cy="6019800"/>
          </a:xfrm>
          <a:custGeom>
            <a:avLst/>
            <a:gdLst/>
            <a:ahLst/>
            <a:cxnLst/>
            <a:rect l="l" t="t" r="r" b="b"/>
            <a:pathLst>
              <a:path w="3962400" h="6019800">
                <a:moveTo>
                  <a:pt x="0" y="0"/>
                </a:moveTo>
                <a:lnTo>
                  <a:pt x="3962400" y="0"/>
                </a:lnTo>
                <a:lnTo>
                  <a:pt x="3962400" y="6019800"/>
                </a:lnTo>
                <a:lnTo>
                  <a:pt x="0" y="60198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4647" y="371247"/>
            <a:ext cx="3981904" cy="6039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827529"/>
            <a:ext cx="4419600" cy="3313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3229" y="642620"/>
            <a:ext cx="5709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2104" algn="l"/>
              </a:tabLst>
            </a:pPr>
            <a:r>
              <a:rPr sz="4400" spc="-5" dirty="0"/>
              <a:t>Shock</a:t>
            </a:r>
            <a:r>
              <a:rPr sz="4400" spc="10" dirty="0"/>
              <a:t> </a:t>
            </a:r>
            <a:r>
              <a:rPr sz="4400" spc="-5" dirty="0"/>
              <a:t>Absorber	Action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66920" y="1671320"/>
            <a:ext cx="4123690" cy="4734560"/>
          </a:xfrm>
          <a:custGeom>
            <a:avLst/>
            <a:gdLst/>
            <a:ahLst/>
            <a:cxnLst/>
            <a:rect l="l" t="t" r="r" b="b"/>
            <a:pathLst>
              <a:path w="4123690" h="4734560">
                <a:moveTo>
                  <a:pt x="0" y="0"/>
                </a:moveTo>
                <a:lnTo>
                  <a:pt x="4123689" y="0"/>
                </a:lnTo>
                <a:lnTo>
                  <a:pt x="4123689" y="4734559"/>
                </a:lnTo>
                <a:lnTo>
                  <a:pt x="0" y="473455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33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1676400"/>
            <a:ext cx="4113529" cy="4724400"/>
          </a:xfrm>
          <a:custGeom>
            <a:avLst/>
            <a:gdLst/>
            <a:ahLst/>
            <a:cxnLst/>
            <a:rect l="l" t="t" r="r" b="b"/>
            <a:pathLst>
              <a:path w="4113529" h="4724400">
                <a:moveTo>
                  <a:pt x="0" y="0"/>
                </a:moveTo>
                <a:lnTo>
                  <a:pt x="4113529" y="0"/>
                </a:lnTo>
                <a:lnTo>
                  <a:pt x="4113529" y="4724400"/>
                </a:ln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6047" y="1590447"/>
            <a:ext cx="4131764" cy="4743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3420" y="59817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0"/>
                </a:ln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7969" y="599059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0"/>
                </a:ln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3107007"/>
            <a:ext cx="3810424" cy="1991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550" y="497840"/>
            <a:ext cx="5927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Sway Bar </a:t>
            </a:r>
            <a:r>
              <a:rPr sz="4000" spc="-5" dirty="0"/>
              <a:t>(Stabilizer</a:t>
            </a:r>
            <a:r>
              <a:rPr sz="4000" spc="-50" dirty="0"/>
              <a:t> </a:t>
            </a:r>
            <a:r>
              <a:rPr sz="4000" spc="-5" dirty="0"/>
              <a:t>Bar)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3180" y="3924300"/>
            <a:ext cx="106045" cy="6883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80" y="519302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079" y="3938270"/>
            <a:ext cx="8502015" cy="29375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spc="-15" dirty="0">
                <a:latin typeface="Arial"/>
                <a:cs typeface="Arial"/>
              </a:rPr>
              <a:t>Sway </a:t>
            </a:r>
            <a:r>
              <a:rPr sz="1800" spc="-10" dirty="0">
                <a:latin typeface="Arial"/>
                <a:cs typeface="Arial"/>
              </a:rPr>
              <a:t>bar </a:t>
            </a:r>
            <a:r>
              <a:rPr sz="1800" spc="-5" dirty="0">
                <a:latin typeface="Arial"/>
                <a:cs typeface="Arial"/>
              </a:rPr>
              <a:t>links </a:t>
            </a:r>
            <a:r>
              <a:rPr sz="1800" spc="-10" dirty="0">
                <a:latin typeface="Arial"/>
                <a:cs typeface="Arial"/>
              </a:rPr>
              <a:t>connect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bar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 control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arms</a:t>
            </a:r>
            <a:endParaRPr sz="1800">
              <a:latin typeface="Arial"/>
              <a:cs typeface="Arial"/>
            </a:endParaRPr>
          </a:p>
          <a:p>
            <a:pPr marL="12700" marR="102235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function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5" dirty="0">
                <a:latin typeface="Arial"/>
                <a:cs typeface="Arial"/>
              </a:rPr>
              <a:t>sway </a:t>
            </a:r>
            <a:r>
              <a:rPr sz="1800" spc="-10" dirty="0">
                <a:latin typeface="Arial"/>
                <a:cs typeface="Arial"/>
              </a:rPr>
              <a:t>bar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usually </a:t>
            </a:r>
            <a:r>
              <a:rPr sz="1800" spc="-5" dirty="0">
                <a:latin typeface="Arial"/>
                <a:cs typeface="Arial"/>
              </a:rPr>
              <a:t>to prevent </a:t>
            </a:r>
            <a:r>
              <a:rPr sz="1800" spc="-15" dirty="0">
                <a:latin typeface="Arial"/>
                <a:cs typeface="Arial"/>
              </a:rPr>
              <a:t>weight </a:t>
            </a:r>
            <a:r>
              <a:rPr sz="1800" spc="-5" dirty="0">
                <a:latin typeface="Arial"/>
                <a:cs typeface="Arial"/>
              </a:rPr>
              <a:t>transfer from one </a:t>
            </a:r>
            <a:r>
              <a:rPr sz="1800" spc="-10" dirty="0">
                <a:latin typeface="Arial"/>
                <a:cs typeface="Arial"/>
              </a:rPr>
              <a:t>side </a:t>
            </a:r>
            <a:r>
              <a:rPr sz="1800" spc="-5" dirty="0">
                <a:latin typeface="Arial"/>
                <a:cs typeface="Arial"/>
              </a:rPr>
              <a:t>to the  </a:t>
            </a:r>
            <a:r>
              <a:rPr sz="1800" spc="-10" dirty="0">
                <a:latin typeface="Arial"/>
                <a:cs typeface="Arial"/>
              </a:rPr>
              <a:t>other </a:t>
            </a:r>
            <a:r>
              <a:rPr sz="1800" spc="-5" dirty="0">
                <a:latin typeface="Arial"/>
                <a:cs typeface="Arial"/>
              </a:rPr>
              <a:t>in cornering situations. </a:t>
            </a:r>
            <a:r>
              <a:rPr sz="1800" dirty="0">
                <a:latin typeface="Arial"/>
                <a:cs typeface="Arial"/>
              </a:rPr>
              <a:t>By </a:t>
            </a:r>
            <a:r>
              <a:rPr sz="1800" spc="-10" dirty="0">
                <a:latin typeface="Arial"/>
                <a:cs typeface="Arial"/>
              </a:rPr>
              <a:t>preventing </a:t>
            </a:r>
            <a:r>
              <a:rPr sz="1800" spc="-15" dirty="0">
                <a:latin typeface="Arial"/>
                <a:cs typeface="Arial"/>
              </a:rPr>
              <a:t>weight </a:t>
            </a:r>
            <a:r>
              <a:rPr sz="1800" spc="-5" dirty="0">
                <a:latin typeface="Arial"/>
                <a:cs typeface="Arial"/>
              </a:rPr>
              <a:t>transfer, the </a:t>
            </a:r>
            <a:r>
              <a:rPr sz="1800" spc="-10" dirty="0">
                <a:latin typeface="Arial"/>
                <a:cs typeface="Arial"/>
              </a:rPr>
              <a:t>inside </a:t>
            </a:r>
            <a:r>
              <a:rPr sz="1800" spc="-15" dirty="0">
                <a:latin typeface="Arial"/>
                <a:cs typeface="Arial"/>
              </a:rPr>
              <a:t>wheel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a  </a:t>
            </a:r>
            <a:r>
              <a:rPr sz="1800" spc="-5" dirty="0">
                <a:latin typeface="Arial"/>
                <a:cs typeface="Arial"/>
              </a:rPr>
              <a:t>corner maintains more of its </a:t>
            </a:r>
            <a:r>
              <a:rPr sz="1800" dirty="0">
                <a:latin typeface="Arial"/>
                <a:cs typeface="Arial"/>
              </a:rPr>
              <a:t>static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weight.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sway </a:t>
            </a:r>
            <a:r>
              <a:rPr sz="1800" spc="-5" dirty="0">
                <a:latin typeface="Arial"/>
                <a:cs typeface="Arial"/>
              </a:rPr>
              <a:t>bars </a:t>
            </a:r>
            <a:r>
              <a:rPr sz="1800" dirty="0">
                <a:latin typeface="Arial"/>
                <a:cs typeface="Arial"/>
              </a:rPr>
              <a:t>main </a:t>
            </a:r>
            <a:r>
              <a:rPr sz="1800" spc="-5" dirty="0">
                <a:latin typeface="Arial"/>
                <a:cs typeface="Arial"/>
              </a:rPr>
              <a:t>function is to </a:t>
            </a:r>
            <a:r>
              <a:rPr sz="1800" spc="-10" dirty="0">
                <a:latin typeface="Arial"/>
                <a:cs typeface="Arial"/>
              </a:rPr>
              <a:t>equalize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suspension springs </a:t>
            </a:r>
            <a:r>
              <a:rPr sz="1800" spc="-5" dirty="0">
                <a:latin typeface="Arial"/>
                <a:cs typeface="Arial"/>
              </a:rPr>
              <a:t>mainly </a:t>
            </a:r>
            <a:r>
              <a:rPr sz="1800" spc="-20" dirty="0">
                <a:latin typeface="Arial"/>
                <a:cs typeface="Arial"/>
              </a:rPr>
              <a:t>when  </a:t>
            </a:r>
            <a:r>
              <a:rPr sz="1800" spc="-5" dirty="0">
                <a:latin typeface="Arial"/>
                <a:cs typeface="Arial"/>
              </a:rPr>
              <a:t>cornering. </a:t>
            </a:r>
            <a:r>
              <a:rPr sz="1800" spc="-10" dirty="0">
                <a:latin typeface="Arial"/>
                <a:cs typeface="Arial"/>
              </a:rPr>
              <a:t>Most </a:t>
            </a:r>
            <a:r>
              <a:rPr sz="1800" spc="-15" dirty="0">
                <a:latin typeface="Arial"/>
                <a:cs typeface="Arial"/>
              </a:rPr>
              <a:t>sway </a:t>
            </a:r>
            <a:r>
              <a:rPr sz="1800" spc="-5" dirty="0">
                <a:latin typeface="Arial"/>
                <a:cs typeface="Arial"/>
              </a:rPr>
              <a:t>bars are </a:t>
            </a:r>
            <a:r>
              <a:rPr sz="1800" spc="-10" dirty="0">
                <a:latin typeface="Arial"/>
                <a:cs typeface="Arial"/>
              </a:rPr>
              <a:t>U-shaped and </a:t>
            </a:r>
            <a:r>
              <a:rPr sz="1800" spc="-5" dirty="0">
                <a:latin typeface="Arial"/>
                <a:cs typeface="Arial"/>
              </a:rPr>
              <a:t>have </a:t>
            </a:r>
            <a:r>
              <a:rPr sz="1800" spc="-20" dirty="0">
                <a:latin typeface="Arial"/>
                <a:cs typeface="Arial"/>
              </a:rPr>
              <a:t>two </a:t>
            </a:r>
            <a:r>
              <a:rPr sz="1800" spc="-10" dirty="0">
                <a:latin typeface="Arial"/>
                <a:cs typeface="Arial"/>
              </a:rPr>
              <a:t>rubber bushings </a:t>
            </a:r>
            <a:r>
              <a:rPr sz="1800" spc="-5" dirty="0">
                <a:latin typeface="Arial"/>
                <a:cs typeface="Arial"/>
              </a:rPr>
              <a:t>mounted in  </a:t>
            </a:r>
            <a:r>
              <a:rPr sz="1800" dirty="0">
                <a:latin typeface="Arial"/>
                <a:cs typeface="Arial"/>
              </a:rPr>
              <a:t>metal </a:t>
            </a:r>
            <a:r>
              <a:rPr sz="1800" spc="-5" dirty="0">
                <a:latin typeface="Arial"/>
                <a:cs typeface="Arial"/>
              </a:rPr>
              <a:t>brackets. Some </a:t>
            </a:r>
            <a:r>
              <a:rPr sz="1800" spc="-15" dirty="0">
                <a:latin typeface="Arial"/>
                <a:cs typeface="Arial"/>
              </a:rPr>
              <a:t>sway </a:t>
            </a:r>
            <a:r>
              <a:rPr sz="1800" spc="-10" dirty="0">
                <a:latin typeface="Arial"/>
                <a:cs typeface="Arial"/>
              </a:rPr>
              <a:t>bars also have rubber </a:t>
            </a:r>
            <a:r>
              <a:rPr sz="1800" spc="-5" dirty="0">
                <a:latin typeface="Arial"/>
                <a:cs typeface="Arial"/>
              </a:rPr>
              <a:t>grommets on the </a:t>
            </a:r>
            <a:r>
              <a:rPr sz="1800" spc="-10" dirty="0">
                <a:latin typeface="Arial"/>
                <a:cs typeface="Arial"/>
              </a:rPr>
              <a:t>end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bars. 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rubber bushings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stay stationary as the </a:t>
            </a:r>
            <a:r>
              <a:rPr sz="1800" spc="-15" dirty="0">
                <a:latin typeface="Arial"/>
                <a:cs typeface="Arial"/>
              </a:rPr>
              <a:t>sway </a:t>
            </a:r>
            <a:r>
              <a:rPr sz="1800" spc="-10" dirty="0">
                <a:latin typeface="Arial"/>
                <a:cs typeface="Arial"/>
              </a:rPr>
              <a:t>bar flexes.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sway </a:t>
            </a:r>
            <a:r>
              <a:rPr sz="1800" spc="-10" dirty="0">
                <a:latin typeface="Arial"/>
                <a:cs typeface="Arial"/>
              </a:rPr>
              <a:t>bar  </a:t>
            </a:r>
            <a:r>
              <a:rPr sz="1800" spc="-5" dirty="0">
                <a:latin typeface="Arial"/>
                <a:cs typeface="Arial"/>
              </a:rPr>
              <a:t>bushings </a:t>
            </a:r>
            <a:r>
              <a:rPr sz="1800" dirty="0">
                <a:latin typeface="Arial"/>
                <a:cs typeface="Arial"/>
              </a:rPr>
              <a:t>can </a:t>
            </a:r>
            <a:r>
              <a:rPr sz="1800" spc="-15" dirty="0">
                <a:latin typeface="Arial"/>
                <a:cs typeface="Arial"/>
              </a:rPr>
              <a:t>wear </a:t>
            </a:r>
            <a:r>
              <a:rPr sz="1800" spc="-5" dirty="0">
                <a:latin typeface="Arial"/>
                <a:cs typeface="Arial"/>
              </a:rPr>
              <a:t>out </a:t>
            </a:r>
            <a:r>
              <a:rPr sz="1800" spc="-10" dirty="0">
                <a:latin typeface="Arial"/>
                <a:cs typeface="Arial"/>
              </a:rPr>
              <a:t>and periodically applying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lubricant </a:t>
            </a:r>
            <a:r>
              <a:rPr sz="1800" spc="-10" dirty="0">
                <a:latin typeface="Arial"/>
                <a:cs typeface="Arial"/>
              </a:rPr>
              <a:t>can help </a:t>
            </a:r>
            <a:r>
              <a:rPr sz="1800" spc="-5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prolong </a:t>
            </a:r>
            <a:r>
              <a:rPr sz="1800" spc="-5" dirty="0">
                <a:latin typeface="Arial"/>
                <a:cs typeface="Arial"/>
              </a:rPr>
              <a:t>their  </a:t>
            </a:r>
            <a:r>
              <a:rPr sz="1800" spc="-10" dirty="0">
                <a:latin typeface="Arial"/>
                <a:cs typeface="Arial"/>
              </a:rPr>
              <a:t>usefulness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5509" y="1455419"/>
            <a:ext cx="3897629" cy="2310130"/>
          </a:xfrm>
          <a:custGeom>
            <a:avLst/>
            <a:gdLst/>
            <a:ahLst/>
            <a:cxnLst/>
            <a:rect l="l" t="t" r="r" b="b"/>
            <a:pathLst>
              <a:path w="3897629" h="2310129">
                <a:moveTo>
                  <a:pt x="0" y="0"/>
                </a:moveTo>
                <a:lnTo>
                  <a:pt x="3897630" y="0"/>
                </a:lnTo>
                <a:lnTo>
                  <a:pt x="3897630" y="2310129"/>
                </a:lnTo>
                <a:lnTo>
                  <a:pt x="0" y="231012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33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9320" y="1460500"/>
            <a:ext cx="3890010" cy="2299970"/>
          </a:xfrm>
          <a:custGeom>
            <a:avLst/>
            <a:gdLst/>
            <a:ahLst/>
            <a:cxnLst/>
            <a:rect l="l" t="t" r="r" b="b"/>
            <a:pathLst>
              <a:path w="3890009" h="2299970">
                <a:moveTo>
                  <a:pt x="0" y="0"/>
                </a:moveTo>
                <a:lnTo>
                  <a:pt x="3890009" y="0"/>
                </a:lnTo>
                <a:lnTo>
                  <a:pt x="3890009" y="2299970"/>
                </a:lnTo>
                <a:lnTo>
                  <a:pt x="0" y="229997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3367" y="1374547"/>
            <a:ext cx="3908244" cy="2319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1412239"/>
            <a:ext cx="3263900" cy="255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810" y="113029"/>
            <a:ext cx="4963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Suspension</a:t>
            </a:r>
            <a:r>
              <a:rPr sz="4400" spc="-65" dirty="0"/>
              <a:t> </a:t>
            </a:r>
            <a:r>
              <a:rPr sz="4400" spc="-5" dirty="0"/>
              <a:t>System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51459" y="1341119"/>
            <a:ext cx="4681220" cy="3122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0147" y="1682148"/>
            <a:ext cx="3878732" cy="1918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9440" y="1009650"/>
            <a:ext cx="2740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Sway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(Stabilizer</a:t>
            </a:r>
            <a:r>
              <a:rPr sz="1800" i="1" spc="-13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Bar)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550" y="4686300"/>
            <a:ext cx="8505825" cy="166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indent="-81915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167640" algn="l"/>
              </a:tabLst>
            </a:pPr>
            <a:r>
              <a:rPr sz="1800" spc="-10" dirty="0">
                <a:latin typeface="Arial"/>
                <a:cs typeface="Arial"/>
              </a:rPr>
              <a:t>Used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keep the </a:t>
            </a:r>
            <a:r>
              <a:rPr sz="1800" spc="-10" dirty="0">
                <a:latin typeface="Arial"/>
                <a:cs typeface="Arial"/>
              </a:rPr>
              <a:t>body </a:t>
            </a:r>
            <a:r>
              <a:rPr sz="1800" spc="-5" dirty="0">
                <a:latin typeface="Arial"/>
                <a:cs typeface="Arial"/>
              </a:rPr>
              <a:t>from </a:t>
            </a:r>
            <a:r>
              <a:rPr sz="1800" spc="-10" dirty="0">
                <a:latin typeface="Arial"/>
                <a:cs typeface="Arial"/>
              </a:rPr>
              <a:t>leaning </a:t>
            </a:r>
            <a:r>
              <a:rPr sz="1800" spc="-5" dirty="0">
                <a:latin typeface="Arial"/>
                <a:cs typeface="Arial"/>
              </a:rPr>
              <a:t>excessively in sharp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turns.</a:t>
            </a:r>
            <a:endParaRPr sz="1800">
              <a:latin typeface="Arial"/>
              <a:cs typeface="Arial"/>
            </a:endParaRPr>
          </a:p>
          <a:p>
            <a:pPr marL="145415" indent="-81280">
              <a:lnSpc>
                <a:spcPct val="100000"/>
              </a:lnSpc>
              <a:spcBef>
                <a:spcPts val="1410"/>
              </a:spcBef>
              <a:buSzPct val="94444"/>
              <a:buChar char="•"/>
              <a:tabLst>
                <a:tab pos="146050" algn="l"/>
              </a:tabLst>
            </a:pPr>
            <a:r>
              <a:rPr sz="1800" spc="-10" dirty="0">
                <a:latin typeface="Arial"/>
                <a:cs typeface="Arial"/>
              </a:rPr>
              <a:t>Fastened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lower </a:t>
            </a:r>
            <a:r>
              <a:rPr sz="1800" spc="-5" dirty="0">
                <a:latin typeface="Arial"/>
                <a:cs typeface="Arial"/>
              </a:rPr>
              <a:t>control arms. (</a:t>
            </a:r>
            <a:r>
              <a:rPr sz="1800" i="1" spc="-5" dirty="0">
                <a:latin typeface="Arial"/>
                <a:cs typeface="Arial"/>
              </a:rPr>
              <a:t>rubber bushings are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used)</a:t>
            </a:r>
            <a:endParaRPr sz="1800">
              <a:latin typeface="Arial"/>
              <a:cs typeface="Arial"/>
            </a:endParaRPr>
          </a:p>
          <a:p>
            <a:pPr marL="94615" indent="-81280">
              <a:lnSpc>
                <a:spcPct val="100000"/>
              </a:lnSpc>
              <a:spcBef>
                <a:spcPts val="1650"/>
              </a:spcBef>
              <a:buSzPct val="94444"/>
              <a:buChar char="•"/>
              <a:tabLst>
                <a:tab pos="95250" algn="l"/>
              </a:tabLst>
            </a:pPr>
            <a:r>
              <a:rPr sz="1800" spc="-10" dirty="0">
                <a:latin typeface="Arial"/>
                <a:cs typeface="Arial"/>
              </a:rPr>
              <a:t>During </a:t>
            </a:r>
            <a:r>
              <a:rPr sz="1800" spc="-5" dirty="0">
                <a:latin typeface="Arial"/>
                <a:cs typeface="Arial"/>
              </a:rPr>
              <a:t>cornering, </a:t>
            </a:r>
            <a:r>
              <a:rPr sz="1800" spc="-10" dirty="0">
                <a:latin typeface="Arial"/>
                <a:cs typeface="Arial"/>
              </a:rPr>
              <a:t>centrifugal </a:t>
            </a:r>
            <a:r>
              <a:rPr sz="1800" spc="-5" dirty="0">
                <a:latin typeface="Arial"/>
                <a:cs typeface="Arial"/>
              </a:rPr>
              <a:t>force makes the </a:t>
            </a:r>
            <a:r>
              <a:rPr sz="1800" spc="-10" dirty="0">
                <a:latin typeface="Arial"/>
                <a:cs typeface="Arial"/>
              </a:rPr>
              <a:t>outside of body </a:t>
            </a:r>
            <a:r>
              <a:rPr sz="1800" spc="-5" dirty="0">
                <a:latin typeface="Arial"/>
                <a:cs typeface="Arial"/>
              </a:rPr>
              <a:t>drop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inside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raise.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spcBef>
                <a:spcPts val="1240"/>
              </a:spcBef>
              <a:buSzPct val="94444"/>
              <a:buChar char="•"/>
              <a:tabLst>
                <a:tab pos="93980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bar’s </a:t>
            </a:r>
            <a:r>
              <a:rPr sz="1800" spc="-10" dirty="0">
                <a:latin typeface="Arial"/>
                <a:cs typeface="Arial"/>
              </a:rPr>
              <a:t>resistance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twisting </a:t>
            </a:r>
            <a:r>
              <a:rPr sz="1800" spc="-5" dirty="0">
                <a:latin typeface="Arial"/>
                <a:cs typeface="Arial"/>
              </a:rPr>
              <a:t>motion limits </a:t>
            </a:r>
            <a:r>
              <a:rPr sz="1800" spc="-10" dirty="0">
                <a:latin typeface="Arial"/>
                <a:cs typeface="Arial"/>
              </a:rPr>
              <a:t>body lean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corners.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497840"/>
            <a:ext cx="73539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7850" algn="l"/>
                <a:tab pos="6533515" algn="l"/>
              </a:tabLst>
            </a:pPr>
            <a:r>
              <a:rPr sz="4400" dirty="0"/>
              <a:t>A</a:t>
            </a:r>
            <a:r>
              <a:rPr sz="4400" spc="-5" dirty="0"/>
              <a:t>dva</a:t>
            </a:r>
            <a:r>
              <a:rPr sz="4400" spc="-10" dirty="0"/>
              <a:t>n</a:t>
            </a:r>
            <a:r>
              <a:rPr sz="4400" spc="5" dirty="0"/>
              <a:t>t</a:t>
            </a:r>
            <a:r>
              <a:rPr sz="4400" spc="-5" dirty="0"/>
              <a:t>a</a:t>
            </a:r>
            <a:r>
              <a:rPr sz="4400" spc="-10" dirty="0"/>
              <a:t>g</a:t>
            </a:r>
            <a:r>
              <a:rPr sz="4400" spc="-5" dirty="0"/>
              <a:t>e</a:t>
            </a:r>
            <a:r>
              <a:rPr sz="4400" dirty="0"/>
              <a:t>s	</a:t>
            </a:r>
            <a:r>
              <a:rPr sz="4400" spc="-5" dirty="0"/>
              <a:t>o</a:t>
            </a:r>
            <a:r>
              <a:rPr sz="4400" dirty="0"/>
              <a:t>f s</a:t>
            </a:r>
            <a:r>
              <a:rPr sz="4400" spc="-5" dirty="0"/>
              <a:t>tabil</a:t>
            </a:r>
            <a:r>
              <a:rPr sz="4400" spc="5" dirty="0"/>
              <a:t>l</a:t>
            </a:r>
            <a:r>
              <a:rPr sz="4400" spc="-5" dirty="0"/>
              <a:t>ia</a:t>
            </a:r>
            <a:r>
              <a:rPr sz="4400" dirty="0"/>
              <a:t>s</a:t>
            </a:r>
            <a:r>
              <a:rPr sz="4400" spc="-5" dirty="0"/>
              <a:t>e</a:t>
            </a:r>
            <a:r>
              <a:rPr sz="4400" dirty="0"/>
              <a:t>r	</a:t>
            </a:r>
            <a:r>
              <a:rPr sz="4400" spc="-10" dirty="0"/>
              <a:t>b</a:t>
            </a:r>
            <a:r>
              <a:rPr sz="4400" spc="-5" dirty="0"/>
              <a:t>ar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2018029"/>
            <a:ext cx="3531870" cy="24866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981710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Advantages</a:t>
            </a:r>
            <a:endParaRPr sz="24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"/>
                <a:cs typeface="Arial"/>
              </a:rPr>
              <a:t>It prevent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road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shocks</a:t>
            </a:r>
            <a:endParaRPr sz="2000">
              <a:latin typeface="Arial"/>
              <a:cs typeface="Arial"/>
            </a:endParaRPr>
          </a:p>
          <a:p>
            <a:pPr marL="12700" marR="667385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"/>
                <a:cs typeface="Arial"/>
              </a:rPr>
              <a:t>To provide safe guard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  </a:t>
            </a:r>
            <a:r>
              <a:rPr sz="2000" dirty="0">
                <a:latin typeface="Arial"/>
                <a:cs typeface="Arial"/>
              </a:rPr>
              <a:t>occupied &amp;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passenger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Arial"/>
                <a:cs typeface="Arial"/>
              </a:rPr>
              <a:t>To provide </a:t>
            </a:r>
            <a:r>
              <a:rPr sz="2000" spc="-5" dirty="0">
                <a:latin typeface="Arial"/>
                <a:cs typeface="Arial"/>
              </a:rPr>
              <a:t>stability to vehicle  during </a:t>
            </a:r>
            <a:r>
              <a:rPr sz="2000" dirty="0">
                <a:latin typeface="Arial"/>
                <a:cs typeface="Arial"/>
              </a:rPr>
              <a:t>rolling pitching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bouncing  </a:t>
            </a:r>
            <a:r>
              <a:rPr sz="2000" spc="-5" dirty="0">
                <a:latin typeface="Arial"/>
                <a:cs typeface="Arial"/>
              </a:rPr>
              <a:t>yawing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6560" y="337820"/>
            <a:ext cx="3225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Suspensions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817620" y="1291589"/>
            <a:ext cx="4950460" cy="5190490"/>
          </a:xfrm>
          <a:custGeom>
            <a:avLst/>
            <a:gdLst/>
            <a:ahLst/>
            <a:cxnLst/>
            <a:rect l="l" t="t" r="r" b="b"/>
            <a:pathLst>
              <a:path w="4950459" h="5190490">
                <a:moveTo>
                  <a:pt x="0" y="0"/>
                </a:moveTo>
                <a:lnTo>
                  <a:pt x="4950459" y="0"/>
                </a:lnTo>
                <a:lnTo>
                  <a:pt x="4950459" y="5190490"/>
                </a:lnTo>
                <a:lnTo>
                  <a:pt x="0" y="519049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33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2700" y="1295400"/>
            <a:ext cx="4940300" cy="5181600"/>
          </a:xfrm>
          <a:custGeom>
            <a:avLst/>
            <a:gdLst/>
            <a:ahLst/>
            <a:cxnLst/>
            <a:rect l="l" t="t" r="r" b="b"/>
            <a:pathLst>
              <a:path w="4940300" h="5181600">
                <a:moveTo>
                  <a:pt x="0" y="0"/>
                </a:moveTo>
                <a:lnTo>
                  <a:pt x="4940300" y="0"/>
                </a:lnTo>
                <a:lnTo>
                  <a:pt x="4940300" y="5181600"/>
                </a:lnTo>
                <a:lnTo>
                  <a:pt x="0" y="51816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6747" y="1209447"/>
            <a:ext cx="4959804" cy="520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2690" y="36576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0"/>
                </a:ln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52850" y="6096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0"/>
                </a:lnTo>
                <a:lnTo>
                  <a:pt x="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4110" y="2678429"/>
            <a:ext cx="2442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Independent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170" y="5574029"/>
            <a:ext cx="32327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Nonindependent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810" y="113029"/>
            <a:ext cx="4963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Suspension</a:t>
            </a:r>
            <a:r>
              <a:rPr sz="4400" spc="-65" dirty="0"/>
              <a:t> </a:t>
            </a:r>
            <a:r>
              <a:rPr sz="4400" spc="-5" dirty="0"/>
              <a:t>System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32230" y="908050"/>
            <a:ext cx="6637218" cy="4189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5335270"/>
            <a:ext cx="7629525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Coil spring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 the </a:t>
            </a:r>
            <a:r>
              <a:rPr sz="1800" dirty="0">
                <a:latin typeface="Arial"/>
                <a:cs typeface="Arial"/>
              </a:rPr>
              <a:t>most </a:t>
            </a:r>
            <a:r>
              <a:rPr sz="1800" spc="-5" dirty="0">
                <a:latin typeface="Arial"/>
                <a:cs typeface="Arial"/>
              </a:rPr>
              <a:t>common </a:t>
            </a:r>
            <a:r>
              <a:rPr sz="1800" spc="-10" dirty="0">
                <a:latin typeface="Arial"/>
                <a:cs typeface="Arial"/>
              </a:rPr>
              <a:t>type </a:t>
            </a:r>
            <a:r>
              <a:rPr sz="1800" spc="-5" dirty="0">
                <a:latin typeface="Arial"/>
                <a:cs typeface="Arial"/>
              </a:rPr>
              <a:t>of spring </a:t>
            </a:r>
            <a:r>
              <a:rPr sz="1800" spc="-10" dirty="0">
                <a:latin typeface="Arial"/>
                <a:cs typeface="Arial"/>
              </a:rPr>
              <a:t>found on </a:t>
            </a:r>
            <a:r>
              <a:rPr sz="1800" spc="-5" dirty="0">
                <a:latin typeface="Arial"/>
                <a:cs typeface="Arial"/>
              </a:rPr>
              <a:t>modern vehicles.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Leaf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springs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 </a:t>
            </a:r>
            <a:r>
              <a:rPr sz="1800" spc="-10" dirty="0">
                <a:latin typeface="Arial"/>
                <a:cs typeface="Arial"/>
              </a:rPr>
              <a:t>now </a:t>
            </a:r>
            <a:r>
              <a:rPr sz="1800" spc="-5" dirty="0">
                <a:latin typeface="Arial"/>
                <a:cs typeface="Arial"/>
              </a:rPr>
              <a:t>limited to the rear of </a:t>
            </a:r>
            <a:r>
              <a:rPr sz="1800" spc="-10" dirty="0">
                <a:latin typeface="Arial"/>
                <a:cs typeface="Arial"/>
              </a:rPr>
              <a:t>some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9989" y="497840"/>
            <a:ext cx="4219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Types </a:t>
            </a:r>
            <a:r>
              <a:rPr sz="4400" spc="-5" dirty="0"/>
              <a:t>of</a:t>
            </a:r>
            <a:r>
              <a:rPr sz="4400" spc="-85" dirty="0"/>
              <a:t> </a:t>
            </a:r>
            <a:r>
              <a:rPr sz="4400" spc="-5" dirty="0"/>
              <a:t>Springs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2140" y="2293620"/>
            <a:ext cx="2589530" cy="23812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518159" indent="-505459">
              <a:lnSpc>
                <a:spcPct val="100000"/>
              </a:lnSpc>
              <a:spcBef>
                <a:spcPts val="900"/>
              </a:spcBef>
              <a:buAutoNum type="alphaUcPeriod"/>
              <a:tabLst>
                <a:tab pos="518159" algn="l"/>
              </a:tabLst>
            </a:pPr>
            <a:r>
              <a:rPr sz="3200" dirty="0">
                <a:latin typeface="Arial"/>
                <a:cs typeface="Arial"/>
              </a:rPr>
              <a:t>Coil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spring</a:t>
            </a:r>
            <a:endParaRPr sz="3200">
              <a:latin typeface="Arial"/>
              <a:cs typeface="Arial"/>
            </a:endParaRPr>
          </a:p>
          <a:p>
            <a:pPr marL="518159" indent="-505459">
              <a:lnSpc>
                <a:spcPct val="100000"/>
              </a:lnSpc>
              <a:spcBef>
                <a:spcPts val="800"/>
              </a:spcBef>
              <a:buAutoNum type="alphaUcPeriod"/>
              <a:tabLst>
                <a:tab pos="518159" algn="l"/>
              </a:tabLst>
            </a:pPr>
            <a:r>
              <a:rPr sz="3200" dirty="0">
                <a:latin typeface="Arial"/>
                <a:cs typeface="Arial"/>
              </a:rPr>
              <a:t>Leaf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spring</a:t>
            </a:r>
            <a:endParaRPr sz="3200">
              <a:latin typeface="Arial"/>
              <a:cs typeface="Arial"/>
            </a:endParaRPr>
          </a:p>
          <a:p>
            <a:pPr marL="530860" indent="-518795">
              <a:lnSpc>
                <a:spcPct val="100000"/>
              </a:lnSpc>
              <a:spcBef>
                <a:spcPts val="800"/>
              </a:spcBef>
              <a:buAutoNum type="alphaUcPeriod"/>
              <a:tabLst>
                <a:tab pos="531495" algn="l"/>
              </a:tabLst>
            </a:pPr>
            <a:r>
              <a:rPr sz="3200" spc="-5" dirty="0">
                <a:latin typeface="Arial"/>
                <a:cs typeface="Arial"/>
              </a:rPr>
              <a:t>Air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spring</a:t>
            </a:r>
            <a:endParaRPr sz="3200">
              <a:latin typeface="Arial"/>
              <a:cs typeface="Arial"/>
            </a:endParaRPr>
          </a:p>
          <a:p>
            <a:pPr marL="518159" indent="-505459">
              <a:lnSpc>
                <a:spcPct val="100000"/>
              </a:lnSpc>
              <a:spcBef>
                <a:spcPts val="790"/>
              </a:spcBef>
              <a:buAutoNum type="alphaUcPeriod"/>
              <a:tabLst>
                <a:tab pos="518159" algn="l"/>
              </a:tabLst>
            </a:pPr>
            <a:r>
              <a:rPr sz="3200" dirty="0">
                <a:latin typeface="Arial"/>
                <a:cs typeface="Arial"/>
              </a:rPr>
              <a:t>Torsion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6190" y="1977389"/>
            <a:ext cx="4678680" cy="3653790"/>
          </a:xfrm>
          <a:custGeom>
            <a:avLst/>
            <a:gdLst/>
            <a:ahLst/>
            <a:cxnLst/>
            <a:rect l="l" t="t" r="r" b="b"/>
            <a:pathLst>
              <a:path w="4678680" h="3653790">
                <a:moveTo>
                  <a:pt x="0" y="0"/>
                </a:moveTo>
                <a:lnTo>
                  <a:pt x="4678680" y="0"/>
                </a:lnTo>
                <a:lnTo>
                  <a:pt x="4678680" y="3653790"/>
                </a:lnTo>
                <a:lnTo>
                  <a:pt x="0" y="365379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33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0" y="1981200"/>
            <a:ext cx="4671060" cy="3644900"/>
          </a:xfrm>
          <a:custGeom>
            <a:avLst/>
            <a:gdLst/>
            <a:ahLst/>
            <a:cxnLst/>
            <a:rect l="l" t="t" r="r" b="b"/>
            <a:pathLst>
              <a:path w="4671059" h="3644900">
                <a:moveTo>
                  <a:pt x="0" y="0"/>
                </a:moveTo>
                <a:lnTo>
                  <a:pt x="4671059" y="0"/>
                </a:lnTo>
                <a:lnTo>
                  <a:pt x="4671059" y="3644900"/>
                </a:lnTo>
                <a:lnTo>
                  <a:pt x="0" y="364490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4047" y="1895247"/>
            <a:ext cx="4689294" cy="3664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" y="113029"/>
            <a:ext cx="657796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687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Suspension</a:t>
            </a:r>
            <a:r>
              <a:rPr sz="4400" spc="-65" dirty="0"/>
              <a:t> </a:t>
            </a:r>
            <a:r>
              <a:rPr sz="4400" spc="-5" dirty="0"/>
              <a:t>System</a:t>
            </a:r>
            <a:endParaRPr sz="4400"/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Basic Parts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880" y="1949450"/>
            <a:ext cx="42379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Control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movable lever that fastens  the steering knuckle to 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vehicle’s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body 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9259" y="1052830"/>
            <a:ext cx="3333749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3890" y="3959871"/>
            <a:ext cx="3071489" cy="2588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6909" y="4489450"/>
            <a:ext cx="44176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Steering Knuckle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10" dirty="0">
                <a:latin typeface="Arial"/>
                <a:cs typeface="Arial"/>
              </a:rPr>
              <a:t>provides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spindle or  </a:t>
            </a:r>
            <a:r>
              <a:rPr sz="1800" spc="-10" dirty="0">
                <a:latin typeface="Arial"/>
                <a:cs typeface="Arial"/>
              </a:rPr>
              <a:t>bearing support for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wheel </a:t>
            </a:r>
            <a:r>
              <a:rPr sz="1800" spc="-10" dirty="0">
                <a:latin typeface="Arial"/>
                <a:cs typeface="Arial"/>
              </a:rPr>
              <a:t>hub, bearings 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15" dirty="0">
                <a:latin typeface="Arial"/>
                <a:cs typeface="Arial"/>
              </a:rPr>
              <a:t>wheel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assembly.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1525</Words>
  <Application>Microsoft Office PowerPoint</Application>
  <PresentationFormat>On-screen Show (4:3)</PresentationFormat>
  <Paragraphs>242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Function Suspension System</vt:lpstr>
      <vt:lpstr>Slide 3</vt:lpstr>
      <vt:lpstr>Types of Suspension System</vt:lpstr>
      <vt:lpstr>Suspensions</vt:lpstr>
      <vt:lpstr>Suspension System</vt:lpstr>
      <vt:lpstr>Types of Springs</vt:lpstr>
      <vt:lpstr>Suspension System Basic Parts</vt:lpstr>
      <vt:lpstr>Slide 9</vt:lpstr>
      <vt:lpstr>1 Wishbone Suspension</vt:lpstr>
      <vt:lpstr>Advantages &amp; Disadvantages of  Wishbone type independent suspension</vt:lpstr>
      <vt:lpstr>2 MacPherson Strut</vt:lpstr>
      <vt:lpstr>Front Suspension (MacPherson Strut)</vt:lpstr>
      <vt:lpstr>MacPherson Strut Suspension</vt:lpstr>
      <vt:lpstr>Advantages &amp; Disadvantages of  Macpherson strut suspension</vt:lpstr>
      <vt:lpstr>Solid Rear Axle Suspension</vt:lpstr>
      <vt:lpstr>Independent Suspension System Parts</vt:lpstr>
      <vt:lpstr>Shock absorbers or dampeners – keeps  the suspension from continuing to bounce  after spring compression and extension.</vt:lpstr>
      <vt:lpstr>Coil Springs</vt:lpstr>
      <vt:lpstr>LEAF SPRINGS</vt:lpstr>
      <vt:lpstr>Slide 21</vt:lpstr>
      <vt:lpstr>LEAF SPRINGS Leaf springs are formed by bending.</vt:lpstr>
      <vt:lpstr>Slide 23</vt:lpstr>
      <vt:lpstr>Types of Leaf Springs</vt:lpstr>
      <vt:lpstr>Slide 25</vt:lpstr>
      <vt:lpstr>1.FULL ELLIPTIC</vt:lpstr>
      <vt:lpstr>2.SEMI – ELLIPTIC</vt:lpstr>
      <vt:lpstr>3.QUARTER – ELLIPTIC</vt:lpstr>
      <vt:lpstr>4.THREE QUARTER – ELLIPTIC</vt:lpstr>
      <vt:lpstr>5.TRANSVERSE SPRING</vt:lpstr>
      <vt:lpstr>6.HELPER SPRING</vt:lpstr>
      <vt:lpstr>Leaf Spring Assembly</vt:lpstr>
      <vt:lpstr>Air Springs</vt:lpstr>
      <vt:lpstr>Layout of Air Suspension  System</vt:lpstr>
      <vt:lpstr>Schematic view of Air  Suspension System</vt:lpstr>
      <vt:lpstr>Advantages &amp; Disadvantages of Air  suspension</vt:lpstr>
      <vt:lpstr>Slide 37</vt:lpstr>
      <vt:lpstr>Torsion Bar</vt:lpstr>
      <vt:lpstr>Torsion bar (large spring rod)</vt:lpstr>
      <vt:lpstr>Advantages &amp; Disadvantages of Torsion  bar suspension</vt:lpstr>
      <vt:lpstr>Suspension System</vt:lpstr>
      <vt:lpstr>Coil Springs</vt:lpstr>
      <vt:lpstr>Leaf Spring Assembly</vt:lpstr>
      <vt:lpstr>Air Springs</vt:lpstr>
      <vt:lpstr>Shock Absorber Action</vt:lpstr>
      <vt:lpstr>Sway Bar (Stabilizer Bar)</vt:lpstr>
      <vt:lpstr>Suspension System</vt:lpstr>
      <vt:lpstr>Advantages of stabilliaser bar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sanjoy banik</cp:lastModifiedBy>
  <cp:revision>5</cp:revision>
  <dcterms:created xsi:type="dcterms:W3CDTF">2020-05-13T11:50:58Z</dcterms:created>
  <dcterms:modified xsi:type="dcterms:W3CDTF">2023-11-08T11:04:46Z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2014-02-12T00:00:00Z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2020-05-13T00:00:00Z</vt:filetime>
  </property>
</Properties>
</file>