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" y="-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8839" y="725170"/>
            <a:ext cx="556387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090929"/>
            <a:ext cx="7066915" cy="462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uto.howstuffworks.com/torque-converter.htm" TargetMode="External"/><Relationship Id="rId2" Type="http://schemas.openxmlformats.org/officeDocument/2006/relationships/hyperlink" Target="http://auto.howstuffworks.com/cooling-system.htm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ressure_regulator" TargetMode="External"/><Relationship Id="rId2" Type="http://schemas.openxmlformats.org/officeDocument/2006/relationships/hyperlink" Target="http://en.wikipedia.org/wiki/Pressure_relief_valv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ydraulic_cylinder" TargetMode="External"/><Relationship Id="rId5" Type="http://schemas.openxmlformats.org/officeDocument/2006/relationships/hyperlink" Target="http://en.wikipedia.org/wiki/Check_valve" TargetMode="External"/><Relationship Id="rId4" Type="http://schemas.openxmlformats.org/officeDocument/2006/relationships/hyperlink" Target="http://en.wikipedia.org/wiki/Shuttle_valve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mai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60960"/>
            <a:ext cx="114300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Sanjoy Kumar Banik\Desktop\1200px-Mujib_100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327440" cy="1143000"/>
          </a:xfrm>
          <a:prstGeom prst="rect">
            <a:avLst/>
          </a:prstGeom>
          <a:noFill/>
        </p:spPr>
      </p:pic>
      <p:sp>
        <p:nvSpPr>
          <p:cNvPr id="5" name="Flowchart: Alternate Process 4"/>
          <p:cNvSpPr/>
          <p:nvPr/>
        </p:nvSpPr>
        <p:spPr>
          <a:xfrm>
            <a:off x="152400" y="1143000"/>
            <a:ext cx="88392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7177" tIns="38589" rIns="77177" bIns="38589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BANGLADESH TECHNICAL EDUCATION BOARD</a:t>
            </a: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DIPLOMA IN ENGINEERING</a:t>
            </a: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POWER TECHNOLOGY</a:t>
            </a: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4 </a:t>
            </a:r>
            <a:r>
              <a:rPr lang="en-US" sz="2000" b="1" dirty="0" err="1" smtClean="0">
                <a:solidFill>
                  <a:schemeClr val="accent1"/>
                </a:solidFill>
              </a:rPr>
              <a:t>th</a:t>
            </a:r>
            <a:r>
              <a:rPr lang="en-US" sz="2000" b="1" dirty="0" smtClean="0">
                <a:solidFill>
                  <a:schemeClr val="accent1"/>
                </a:solidFill>
              </a:rPr>
              <a:t> semester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7" name="Picture 6" descr="20191111_Osram_LP_CCB_01_Header_Home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276600" y="3026631"/>
            <a:ext cx="5715000" cy="177396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grpSp>
        <p:nvGrpSpPr>
          <p:cNvPr id="3" name="Group 18"/>
          <p:cNvGrpSpPr/>
          <p:nvPr/>
        </p:nvGrpSpPr>
        <p:grpSpPr>
          <a:xfrm>
            <a:off x="152400" y="5029200"/>
            <a:ext cx="3196809" cy="1108053"/>
            <a:chOff x="307152" y="5383238"/>
            <a:chExt cx="3196809" cy="1108053"/>
          </a:xfrm>
        </p:grpSpPr>
        <p:sp>
          <p:nvSpPr>
            <p:cNvPr id="15" name="Flowchart: Decision 14"/>
            <p:cNvSpPr/>
            <p:nvPr/>
          </p:nvSpPr>
          <p:spPr>
            <a:xfrm rot="1012717">
              <a:off x="307152" y="5383238"/>
              <a:ext cx="3196809" cy="1108053"/>
            </a:xfrm>
            <a:prstGeom prst="flowChartDecision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endParaRPr lang="en-US" sz="3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10168" y="5698218"/>
              <a:ext cx="16353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 smtClean="0"/>
                <a:t>Lesson </a:t>
              </a:r>
              <a:r>
                <a:rPr lang="en-US" sz="2800" b="1" dirty="0" smtClean="0"/>
                <a:t>05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28600" y="2530251"/>
            <a:ext cx="6477000" cy="908928"/>
          </a:xfrm>
          <a:prstGeom prst="rect">
            <a:avLst/>
          </a:prstGeom>
          <a:ln>
            <a:noFill/>
          </a:ln>
        </p:spPr>
        <p:txBody>
          <a:bodyPr wrap="square" lIns="77177" tIns="38589" rIns="77177" bIns="38589">
            <a:spAutoFit/>
          </a:bodyPr>
          <a:lstStyle/>
          <a:p>
            <a:r>
              <a:rPr lang="en-US" sz="2800" b="1" dirty="0" smtClean="0"/>
              <a:t>Subject:</a:t>
            </a:r>
            <a:r>
              <a:rPr lang="bn-BD" sz="2800" b="1" dirty="0" smtClean="0"/>
              <a:t> 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Suspension, Brake, Steering &amp;     </a:t>
            </a:r>
          </a:p>
          <a:p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Transmission System of Vehicle</a:t>
            </a:r>
            <a:r>
              <a:rPr lang="bn-BD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26262</a:t>
            </a:r>
            <a:r>
              <a:rPr lang="bn-BD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endParaRPr lang="en-US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4977581"/>
            <a:ext cx="5638800" cy="1493704"/>
          </a:xfrm>
          <a:prstGeom prst="rect">
            <a:avLst/>
          </a:prstGeom>
          <a:noFill/>
        </p:spPr>
        <p:txBody>
          <a:bodyPr wrap="square" lIns="77177" tIns="38589" rIns="77177" bIns="38589" rtlCol="0">
            <a:spAutoFit/>
          </a:bodyPr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Aminul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ISLAM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MUhIB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JUNIOR INSTRUCTOR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POWER TECHNOLOGY</a:t>
            </a:r>
          </a:p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Sylhet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polytechnic institute,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stlhet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8130" y="318770"/>
            <a:ext cx="5833110" cy="6539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93370"/>
            <a:ext cx="8057515" cy="4617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The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Pump</a:t>
            </a:r>
            <a:endParaRPr sz="32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Automatic transmissions have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neat pump, </a:t>
            </a:r>
            <a:r>
              <a:rPr sz="2400" dirty="0">
                <a:latin typeface="Calibri"/>
                <a:cs typeface="Calibri"/>
              </a:rPr>
              <a:t>called a </a:t>
            </a:r>
            <a:r>
              <a:rPr sz="2400" b="1" spc="-5" dirty="0">
                <a:latin typeface="Calibri"/>
                <a:cs typeface="Calibri"/>
              </a:rPr>
              <a:t>gear  pump</a:t>
            </a:r>
            <a:r>
              <a:rPr sz="2400" spc="-5" dirty="0">
                <a:latin typeface="Calibri"/>
                <a:cs typeface="Calibri"/>
              </a:rPr>
              <a:t>. </a:t>
            </a:r>
            <a:r>
              <a:rPr sz="2400" spc="-1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pump is usually located in the cover of the  transmission. It draws fluid from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sump in the </a:t>
            </a:r>
            <a:r>
              <a:rPr sz="2400" spc="-10" dirty="0">
                <a:latin typeface="Calibri"/>
                <a:cs typeface="Calibri"/>
              </a:rPr>
              <a:t>bottom </a:t>
            </a:r>
            <a:r>
              <a:rPr sz="2400" spc="-5" dirty="0">
                <a:latin typeface="Calibri"/>
                <a:cs typeface="Calibri"/>
              </a:rPr>
              <a:t>of the  transmission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feeds it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the hydraulic system. It also feeds  the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transmission cooler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torque</a:t>
            </a:r>
            <a:r>
              <a:rPr sz="2400" spc="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converter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80010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inner </a:t>
            </a:r>
            <a:r>
              <a:rPr sz="2400" dirty="0">
                <a:latin typeface="Calibri"/>
                <a:cs typeface="Calibri"/>
              </a:rPr>
              <a:t>gear </a:t>
            </a:r>
            <a:r>
              <a:rPr sz="2400" spc="-5" dirty="0">
                <a:latin typeface="Calibri"/>
                <a:cs typeface="Calibri"/>
              </a:rPr>
              <a:t>of the pump </a:t>
            </a:r>
            <a:r>
              <a:rPr sz="2400" spc="-10" dirty="0">
                <a:latin typeface="Calibri"/>
                <a:cs typeface="Calibri"/>
              </a:rPr>
              <a:t>hooks </a:t>
            </a:r>
            <a:r>
              <a:rPr sz="2400" spc="-5" dirty="0">
                <a:latin typeface="Calibri"/>
                <a:cs typeface="Calibri"/>
              </a:rPr>
              <a:t>up to the </a:t>
            </a:r>
            <a:r>
              <a:rPr sz="2400" spc="-10" dirty="0">
                <a:latin typeface="Calibri"/>
                <a:cs typeface="Calibri"/>
              </a:rPr>
              <a:t>housing </a:t>
            </a:r>
            <a:r>
              <a:rPr sz="2400" spc="-5" dirty="0">
                <a:latin typeface="Calibri"/>
                <a:cs typeface="Calibri"/>
              </a:rPr>
              <a:t>of the  torque converter, so it spins </a:t>
            </a:r>
            <a:r>
              <a:rPr sz="2400" dirty="0">
                <a:latin typeface="Calibri"/>
                <a:cs typeface="Calibri"/>
              </a:rPr>
              <a:t>at </a:t>
            </a:r>
            <a:r>
              <a:rPr sz="2400" spc="-5" dirty="0">
                <a:latin typeface="Calibri"/>
                <a:cs typeface="Calibri"/>
              </a:rPr>
              <a:t>the same speed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the engine.  </a:t>
            </a:r>
            <a:r>
              <a:rPr sz="2400" spc="-1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outer gear is turned by the inner gear, </a:t>
            </a:r>
            <a:r>
              <a:rPr sz="2400" dirty="0">
                <a:latin typeface="Calibri"/>
                <a:cs typeface="Calibri"/>
              </a:rPr>
              <a:t>and as </a:t>
            </a:r>
            <a:r>
              <a:rPr sz="2400" spc="-5" dirty="0">
                <a:latin typeface="Calibri"/>
                <a:cs typeface="Calibri"/>
              </a:rPr>
              <a:t>the gears  rotate, fluid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drawn up from the sump on one side of the  crescent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forced out into the hydraulic system on the  other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side.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6992" y="2754802"/>
            <a:ext cx="5453481" cy="4056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850" y="764540"/>
            <a:ext cx="3129279" cy="2547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929" y="713740"/>
            <a:ext cx="4076065" cy="38773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55600" marR="180340" indent="-342900">
              <a:lnSpc>
                <a:spcPct val="101899"/>
              </a:lnSpc>
              <a:spcBef>
                <a:spcPts val="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When the engine </a:t>
            </a:r>
            <a:r>
              <a:rPr sz="2000" spc="-5" dirty="0">
                <a:latin typeface="Calibri"/>
                <a:cs typeface="Calibri"/>
              </a:rPr>
              <a:t>runs,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fluid  between the vanes 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impeller  is thrown outward </a:t>
            </a:r>
            <a:r>
              <a:rPr sz="2000" dirty="0">
                <a:latin typeface="Calibri"/>
                <a:cs typeface="Calibri"/>
              </a:rPr>
              <a:t>by the  </a:t>
            </a:r>
            <a:r>
              <a:rPr sz="2000" spc="-5" dirty="0">
                <a:latin typeface="Calibri"/>
                <a:cs typeface="Calibri"/>
              </a:rPr>
              <a:t>centrifugal force.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1899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fluid strikes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turbine vanes.  This action produce rotating </a:t>
            </a:r>
            <a:r>
              <a:rPr sz="2000" dirty="0">
                <a:latin typeface="Calibri"/>
                <a:cs typeface="Calibri"/>
              </a:rPr>
              <a:t>force  on the </a:t>
            </a:r>
            <a:r>
              <a:rPr sz="2000" spc="-5" dirty="0">
                <a:latin typeface="Calibri"/>
                <a:cs typeface="Calibri"/>
              </a:rPr>
              <a:t>turbine </a:t>
            </a:r>
            <a:r>
              <a:rPr sz="2000" dirty="0">
                <a:latin typeface="Calibri"/>
                <a:cs typeface="Calibri"/>
              </a:rPr>
              <a:t>and the </a:t>
            </a:r>
            <a:r>
              <a:rPr sz="2000" spc="-5" dirty="0">
                <a:latin typeface="Calibri"/>
                <a:cs typeface="Calibri"/>
              </a:rPr>
              <a:t>transmission  input </a:t>
            </a:r>
            <a:r>
              <a:rPr sz="2000" dirty="0">
                <a:latin typeface="Calibri"/>
                <a:cs typeface="Calibri"/>
              </a:rPr>
              <a:t>shaft attached </a:t>
            </a:r>
            <a:r>
              <a:rPr sz="2000" spc="-5" dirty="0">
                <a:latin typeface="Calibri"/>
                <a:cs typeface="Calibri"/>
              </a:rPr>
              <a:t>to it.</a:t>
            </a:r>
            <a:endParaRPr sz="2000">
              <a:latin typeface="Calibri"/>
              <a:cs typeface="Calibri"/>
            </a:endParaRPr>
          </a:p>
          <a:p>
            <a:pPr marL="355600" marR="182880" indent="-342900">
              <a:lnSpc>
                <a:spcPct val="101899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vanes then directs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fluid  toward the centre </a:t>
            </a:r>
            <a:r>
              <a:rPr sz="2000" dirty="0">
                <a:latin typeface="Calibri"/>
                <a:cs typeface="Calibri"/>
              </a:rPr>
              <a:t>of the </a:t>
            </a:r>
            <a:r>
              <a:rPr sz="2000" spc="-5" dirty="0">
                <a:latin typeface="Calibri"/>
                <a:cs typeface="Calibri"/>
              </a:rPr>
              <a:t>turbine  </a:t>
            </a:r>
            <a:r>
              <a:rPr sz="2000" dirty="0">
                <a:latin typeface="Calibri"/>
                <a:cs typeface="Calibri"/>
              </a:rPr>
              <a:t>and back </a:t>
            </a:r>
            <a:r>
              <a:rPr sz="2000" spc="-5" dirty="0">
                <a:latin typeface="Calibri"/>
                <a:cs typeface="Calibri"/>
              </a:rPr>
              <a:t>toward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centre </a:t>
            </a:r>
            <a:r>
              <a:rPr sz="2000" dirty="0">
                <a:latin typeface="Calibri"/>
                <a:cs typeface="Calibri"/>
              </a:rPr>
              <a:t>of the  </a:t>
            </a:r>
            <a:r>
              <a:rPr sz="2000" spc="-5" dirty="0">
                <a:latin typeface="Calibri"/>
                <a:cs typeface="Calibri"/>
              </a:rPr>
              <a:t>impeller.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85309" y="1557019"/>
            <a:ext cx="4490720" cy="4535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446451"/>
            <a:ext cx="8094980" cy="560387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411480" indent="-335280">
              <a:lnSpc>
                <a:spcPct val="100000"/>
              </a:lnSpc>
              <a:spcBef>
                <a:spcPts val="1015"/>
              </a:spcBef>
              <a:buFont typeface="Arial"/>
              <a:buChar char="•"/>
              <a:tabLst>
                <a:tab pos="410845" algn="l"/>
                <a:tab pos="411480" algn="l"/>
              </a:tabLst>
            </a:pPr>
            <a:r>
              <a:rPr sz="315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STATOR:</a:t>
            </a:r>
            <a:endParaRPr sz="3150">
              <a:latin typeface="Calibri"/>
              <a:cs typeface="Calibri"/>
            </a:endParaRPr>
          </a:p>
          <a:p>
            <a:pPr marL="410845" marR="130175" indent="-335280" algn="just">
              <a:lnSpc>
                <a:spcPct val="102000"/>
              </a:lnSpc>
              <a:spcBef>
                <a:spcPts val="630"/>
              </a:spcBef>
              <a:buFont typeface="Arial"/>
              <a:buChar char="•"/>
              <a:tabLst>
                <a:tab pos="411480" algn="l"/>
              </a:tabLst>
            </a:pPr>
            <a:r>
              <a:rPr sz="2350" dirty="0">
                <a:latin typeface="Calibri"/>
                <a:cs typeface="Calibri"/>
              </a:rPr>
              <a:t>To </a:t>
            </a:r>
            <a:r>
              <a:rPr sz="2350" spc="-5" dirty="0">
                <a:latin typeface="Calibri"/>
                <a:cs typeface="Calibri"/>
              </a:rPr>
              <a:t>make the torque converter more efficient, </a:t>
            </a:r>
            <a:r>
              <a:rPr sz="2350" dirty="0">
                <a:latin typeface="Calibri"/>
                <a:cs typeface="Calibri"/>
              </a:rPr>
              <a:t>a </a:t>
            </a:r>
            <a:r>
              <a:rPr sz="2350" spc="25" dirty="0">
                <a:latin typeface="Calibri"/>
                <a:cs typeface="Calibri"/>
              </a:rPr>
              <a:t>3</a:t>
            </a:r>
            <a:r>
              <a:rPr sz="2025" spc="37" baseline="28806" dirty="0">
                <a:latin typeface="Calibri"/>
                <a:cs typeface="Calibri"/>
              </a:rPr>
              <a:t>rd </a:t>
            </a:r>
            <a:r>
              <a:rPr sz="2350" dirty="0">
                <a:latin typeface="Calibri"/>
                <a:cs typeface="Calibri"/>
              </a:rPr>
              <a:t>member </a:t>
            </a:r>
            <a:r>
              <a:rPr sz="2350" spc="-10" dirty="0">
                <a:latin typeface="Calibri"/>
                <a:cs typeface="Calibri"/>
              </a:rPr>
              <a:t>or  </a:t>
            </a:r>
            <a:r>
              <a:rPr sz="2350" spc="-5" dirty="0">
                <a:latin typeface="Calibri"/>
                <a:cs typeface="Calibri"/>
              </a:rPr>
              <a:t>stationary reactor called stator is placed between </a:t>
            </a:r>
            <a:r>
              <a:rPr sz="2350" dirty="0">
                <a:latin typeface="Calibri"/>
                <a:cs typeface="Calibri"/>
              </a:rPr>
              <a:t>the </a:t>
            </a:r>
            <a:r>
              <a:rPr sz="2350" spc="-5" dirty="0">
                <a:latin typeface="Calibri"/>
                <a:cs typeface="Calibri"/>
              </a:rPr>
              <a:t>impeller  </a:t>
            </a:r>
            <a:r>
              <a:rPr sz="2350" dirty="0">
                <a:latin typeface="Calibri"/>
                <a:cs typeface="Calibri"/>
              </a:rPr>
              <a:t>&amp;</a:t>
            </a:r>
            <a:r>
              <a:rPr sz="2350" spc="-5" dirty="0">
                <a:latin typeface="Calibri"/>
                <a:cs typeface="Calibri"/>
              </a:rPr>
              <a:t> turbine.</a:t>
            </a:r>
            <a:endParaRPr sz="2350">
              <a:latin typeface="Calibri"/>
              <a:cs typeface="Calibri"/>
            </a:endParaRPr>
          </a:p>
          <a:p>
            <a:pPr marL="410845" marR="356870" indent="-335280">
              <a:lnSpc>
                <a:spcPct val="102000"/>
              </a:lnSpc>
              <a:spcBef>
                <a:spcPts val="595"/>
              </a:spcBef>
              <a:buFont typeface="Arial"/>
              <a:buChar char="•"/>
              <a:tabLst>
                <a:tab pos="410845" algn="l"/>
                <a:tab pos="411480" algn="l"/>
              </a:tabLst>
            </a:pPr>
            <a:r>
              <a:rPr sz="2350" dirty="0">
                <a:latin typeface="Calibri"/>
                <a:cs typeface="Calibri"/>
              </a:rPr>
              <a:t>The </a:t>
            </a:r>
            <a:r>
              <a:rPr sz="2350" spc="-5" dirty="0">
                <a:latin typeface="Calibri"/>
                <a:cs typeface="Calibri"/>
              </a:rPr>
              <a:t>stator have curve </a:t>
            </a:r>
            <a:r>
              <a:rPr sz="2350" dirty="0">
                <a:latin typeface="Calibri"/>
                <a:cs typeface="Calibri"/>
              </a:rPr>
              <a:t>vanes </a:t>
            </a:r>
            <a:r>
              <a:rPr sz="2350" spc="-5" dirty="0">
                <a:latin typeface="Calibri"/>
                <a:cs typeface="Calibri"/>
              </a:rPr>
              <a:t>that change the direction of the  fluid </a:t>
            </a:r>
            <a:r>
              <a:rPr sz="2350" dirty="0">
                <a:latin typeface="Calibri"/>
                <a:cs typeface="Calibri"/>
              </a:rPr>
              <a:t>after </a:t>
            </a:r>
            <a:r>
              <a:rPr sz="2350" spc="-5" dirty="0">
                <a:latin typeface="Calibri"/>
                <a:cs typeface="Calibri"/>
              </a:rPr>
              <a:t>it </a:t>
            </a:r>
            <a:r>
              <a:rPr sz="2350" dirty="0">
                <a:latin typeface="Calibri"/>
                <a:cs typeface="Calibri"/>
              </a:rPr>
              <a:t>leaves the </a:t>
            </a:r>
            <a:r>
              <a:rPr sz="2350" spc="-5" dirty="0">
                <a:latin typeface="Calibri"/>
                <a:cs typeface="Calibri"/>
              </a:rPr>
              <a:t>turbine. This </a:t>
            </a:r>
            <a:r>
              <a:rPr sz="2350" dirty="0">
                <a:latin typeface="Calibri"/>
                <a:cs typeface="Calibri"/>
              </a:rPr>
              <a:t>causes </a:t>
            </a:r>
            <a:r>
              <a:rPr sz="2350" spc="-5" dirty="0">
                <a:latin typeface="Calibri"/>
                <a:cs typeface="Calibri"/>
              </a:rPr>
              <a:t>the fluid </a:t>
            </a:r>
            <a:r>
              <a:rPr sz="2350" dirty="0">
                <a:latin typeface="Calibri"/>
                <a:cs typeface="Calibri"/>
              </a:rPr>
              <a:t>to </a:t>
            </a:r>
            <a:r>
              <a:rPr sz="2350" spc="-5" dirty="0">
                <a:latin typeface="Calibri"/>
                <a:cs typeface="Calibri"/>
              </a:rPr>
              <a:t>pass  trough </a:t>
            </a:r>
            <a:r>
              <a:rPr sz="2350" dirty="0">
                <a:latin typeface="Calibri"/>
                <a:cs typeface="Calibri"/>
              </a:rPr>
              <a:t>the </a:t>
            </a:r>
            <a:r>
              <a:rPr sz="2350" spc="-5" dirty="0">
                <a:latin typeface="Calibri"/>
                <a:cs typeface="Calibri"/>
              </a:rPr>
              <a:t>impeller </a:t>
            </a:r>
            <a:r>
              <a:rPr sz="2350" dirty="0">
                <a:latin typeface="Calibri"/>
                <a:cs typeface="Calibri"/>
              </a:rPr>
              <a:t>&amp; then </a:t>
            </a:r>
            <a:r>
              <a:rPr sz="2350" spc="-5" dirty="0">
                <a:latin typeface="Calibri"/>
                <a:cs typeface="Calibri"/>
              </a:rPr>
              <a:t>push on </a:t>
            </a:r>
            <a:r>
              <a:rPr sz="2350" dirty="0">
                <a:latin typeface="Calibri"/>
                <a:cs typeface="Calibri"/>
              </a:rPr>
              <a:t>the </a:t>
            </a:r>
            <a:r>
              <a:rPr sz="2350" spc="-5" dirty="0">
                <a:latin typeface="Calibri"/>
                <a:cs typeface="Calibri"/>
              </a:rPr>
              <a:t>turbine </a:t>
            </a:r>
            <a:r>
              <a:rPr sz="2350" dirty="0">
                <a:latin typeface="Calibri"/>
                <a:cs typeface="Calibri"/>
              </a:rPr>
              <a:t>vanes </a:t>
            </a:r>
            <a:r>
              <a:rPr sz="2350" spc="-5" dirty="0">
                <a:latin typeface="Calibri"/>
                <a:cs typeface="Calibri"/>
              </a:rPr>
              <a:t>again  with </a:t>
            </a:r>
            <a:r>
              <a:rPr sz="2350" dirty="0">
                <a:latin typeface="Calibri"/>
                <a:cs typeface="Calibri"/>
              </a:rPr>
              <a:t>a </a:t>
            </a:r>
            <a:r>
              <a:rPr sz="2350" spc="-5" dirty="0">
                <a:latin typeface="Calibri"/>
                <a:cs typeface="Calibri"/>
              </a:rPr>
              <a:t>helping force that aid rotation. </a:t>
            </a:r>
            <a:r>
              <a:rPr sz="2350" dirty="0">
                <a:latin typeface="Calibri"/>
                <a:cs typeface="Calibri"/>
              </a:rPr>
              <a:t>The </a:t>
            </a:r>
            <a:r>
              <a:rPr sz="2350" spc="-5" dirty="0">
                <a:latin typeface="Calibri"/>
                <a:cs typeface="Calibri"/>
              </a:rPr>
              <a:t>result is </a:t>
            </a:r>
            <a:r>
              <a:rPr sz="235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torque  multiplication</a:t>
            </a:r>
            <a:r>
              <a:rPr sz="2350" i="1" spc="-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under certain</a:t>
            </a:r>
            <a:r>
              <a:rPr sz="2350" spc="3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condition.</a:t>
            </a:r>
            <a:endParaRPr sz="2350">
              <a:latin typeface="Calibri"/>
              <a:cs typeface="Calibri"/>
            </a:endParaRPr>
          </a:p>
          <a:p>
            <a:pPr marL="410845" marR="81280" indent="-335280">
              <a:lnSpc>
                <a:spcPct val="102099"/>
              </a:lnSpc>
              <a:spcBef>
                <a:spcPts val="590"/>
              </a:spcBef>
              <a:buFont typeface="Arial"/>
              <a:buChar char="•"/>
              <a:tabLst>
                <a:tab pos="410845" algn="l"/>
                <a:tab pos="411480" algn="l"/>
              </a:tabLst>
            </a:pPr>
            <a:r>
              <a:rPr sz="235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Torque multiplication:</a:t>
            </a:r>
            <a:r>
              <a:rPr sz="2350" spc="-5" dirty="0">
                <a:latin typeface="Calibri"/>
                <a:cs typeface="Calibri"/>
              </a:rPr>
              <a:t> in </a:t>
            </a:r>
            <a:r>
              <a:rPr sz="2350" dirty="0">
                <a:latin typeface="Calibri"/>
                <a:cs typeface="Calibri"/>
              </a:rPr>
              <a:t>many </a:t>
            </a:r>
            <a:r>
              <a:rPr sz="2350" spc="-5" dirty="0">
                <a:latin typeface="Calibri"/>
                <a:cs typeface="Calibri"/>
              </a:rPr>
              <a:t>torque converter </a:t>
            </a:r>
            <a:r>
              <a:rPr sz="2350" dirty="0">
                <a:latin typeface="Calibri"/>
                <a:cs typeface="Calibri"/>
              </a:rPr>
              <a:t>the </a:t>
            </a:r>
            <a:r>
              <a:rPr sz="2350" spc="-5" dirty="0">
                <a:latin typeface="Calibri"/>
                <a:cs typeface="Calibri"/>
              </a:rPr>
              <a:t>torque is  more </a:t>
            </a:r>
            <a:r>
              <a:rPr sz="2350" dirty="0">
                <a:latin typeface="Calibri"/>
                <a:cs typeface="Calibri"/>
              </a:rPr>
              <a:t>than </a:t>
            </a:r>
            <a:r>
              <a:rPr sz="2350" spc="-5" dirty="0">
                <a:latin typeface="Calibri"/>
                <a:cs typeface="Calibri"/>
              </a:rPr>
              <a:t>double.e.g, 1.35N.m </a:t>
            </a:r>
            <a:r>
              <a:rPr sz="2350" spc="-10" dirty="0">
                <a:latin typeface="Calibri"/>
                <a:cs typeface="Calibri"/>
              </a:rPr>
              <a:t>of </a:t>
            </a:r>
            <a:r>
              <a:rPr sz="2350" spc="-5" dirty="0">
                <a:latin typeface="Calibri"/>
                <a:cs typeface="Calibri"/>
              </a:rPr>
              <a:t>torque entering </a:t>
            </a:r>
            <a:r>
              <a:rPr sz="2350" dirty="0">
                <a:latin typeface="Calibri"/>
                <a:cs typeface="Calibri"/>
              </a:rPr>
              <a:t>the  </a:t>
            </a:r>
            <a:r>
              <a:rPr sz="2350" spc="-5" dirty="0">
                <a:latin typeface="Calibri"/>
                <a:cs typeface="Calibri"/>
              </a:rPr>
              <a:t>impeller, the turbine delivers more </a:t>
            </a:r>
            <a:r>
              <a:rPr sz="2350" dirty="0">
                <a:latin typeface="Calibri"/>
                <a:cs typeface="Calibri"/>
              </a:rPr>
              <a:t>than </a:t>
            </a:r>
            <a:r>
              <a:rPr sz="2350" spc="-5" dirty="0">
                <a:latin typeface="Calibri"/>
                <a:cs typeface="Calibri"/>
              </a:rPr>
              <a:t>2.7N.m of torque </a:t>
            </a:r>
            <a:r>
              <a:rPr sz="2350" dirty="0">
                <a:latin typeface="Calibri"/>
                <a:cs typeface="Calibri"/>
              </a:rPr>
              <a:t>to  the </a:t>
            </a:r>
            <a:r>
              <a:rPr sz="2350" spc="-5" dirty="0">
                <a:latin typeface="Calibri"/>
                <a:cs typeface="Calibri"/>
              </a:rPr>
              <a:t>transmission input shaft. Torque multiplication occurs only  </a:t>
            </a:r>
            <a:r>
              <a:rPr sz="2350" dirty="0">
                <a:latin typeface="Calibri"/>
                <a:cs typeface="Calibri"/>
              </a:rPr>
              <a:t>when the </a:t>
            </a:r>
            <a:r>
              <a:rPr sz="2350" spc="-5" dirty="0">
                <a:latin typeface="Calibri"/>
                <a:cs typeface="Calibri"/>
              </a:rPr>
              <a:t>impeller turns faster </a:t>
            </a:r>
            <a:r>
              <a:rPr sz="2350" dirty="0">
                <a:latin typeface="Calibri"/>
                <a:cs typeface="Calibri"/>
              </a:rPr>
              <a:t>than the</a:t>
            </a:r>
            <a:r>
              <a:rPr sz="2350" spc="-4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turbine.</a:t>
            </a:r>
            <a:endParaRPr sz="2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400" y="124459"/>
            <a:ext cx="72116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Fluid flow within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torque converter. The stator redirects  the fluid that is thrown out by the turbine, thereby  improving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efficiency</a:t>
            </a:r>
            <a:r>
              <a:rPr b="1" spc="-5" dirty="0">
                <a:latin typeface="Calibri"/>
                <a:cs typeface="Calibri"/>
              </a:rPr>
              <a:t>.</a:t>
            </a:r>
          </a:p>
        </p:txBody>
      </p:sp>
      <p:sp>
        <p:nvSpPr>
          <p:cNvPr id="3" name="object 3"/>
          <p:cNvSpPr/>
          <p:nvPr/>
        </p:nvSpPr>
        <p:spPr>
          <a:xfrm>
            <a:off x="394970" y="1341119"/>
            <a:ext cx="7993380" cy="4824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" y="847754"/>
            <a:ext cx="5506720" cy="4451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46370" y="835660"/>
            <a:ext cx="3897629" cy="5458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7690" y="193040"/>
            <a:ext cx="800100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Fluid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pumped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into the turbine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by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impeller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not  only creates rotary fluid flow but also vortex flow</a:t>
            </a:r>
            <a:r>
              <a:rPr sz="2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that  increases the efficiency of the torque</a:t>
            </a:r>
            <a:r>
              <a:rPr sz="2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converter.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1050" y="1557019"/>
            <a:ext cx="4857750" cy="5013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8750" y="497840"/>
            <a:ext cx="62782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0000"/>
                </a:solidFill>
              </a:rPr>
              <a:t>STATOR ONE- </a:t>
            </a:r>
            <a:r>
              <a:rPr sz="4400" dirty="0">
                <a:solidFill>
                  <a:srgbClr val="FF0000"/>
                </a:solidFill>
              </a:rPr>
              <a:t>WAY</a:t>
            </a:r>
            <a:r>
              <a:rPr sz="4400" spc="-85" dirty="0">
                <a:solidFill>
                  <a:srgbClr val="FF0000"/>
                </a:solidFill>
              </a:rPr>
              <a:t> </a:t>
            </a:r>
            <a:r>
              <a:rPr sz="4400" spc="-5" dirty="0">
                <a:solidFill>
                  <a:srgbClr val="FF0000"/>
                </a:solidFill>
              </a:rPr>
              <a:t>CLUTCH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1290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55524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77647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39" y="1633220"/>
            <a:ext cx="7705090" cy="4469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As the </a:t>
            </a:r>
            <a:r>
              <a:rPr sz="2800" spc="-10" dirty="0">
                <a:latin typeface="Calibri"/>
                <a:cs typeface="Calibri"/>
              </a:rPr>
              <a:t>vehicle </a:t>
            </a:r>
            <a:r>
              <a:rPr sz="2800" spc="-5" dirty="0">
                <a:latin typeface="Calibri"/>
                <a:cs typeface="Calibri"/>
              </a:rPr>
              <a:t>approaches </a:t>
            </a:r>
            <a:r>
              <a:rPr sz="2800" spc="-10" dirty="0">
                <a:latin typeface="Calibri"/>
                <a:cs typeface="Calibri"/>
              </a:rPr>
              <a:t>cruising </a:t>
            </a:r>
            <a:r>
              <a:rPr sz="2800" spc="-5" dirty="0">
                <a:latin typeface="Calibri"/>
                <a:cs typeface="Calibri"/>
              </a:rPr>
              <a:t>speed, the </a:t>
            </a:r>
            <a:r>
              <a:rPr sz="2800" spc="-10" dirty="0">
                <a:latin typeface="Calibri"/>
                <a:cs typeface="Calibri"/>
              </a:rPr>
              <a:t>turbine  begins </a:t>
            </a:r>
            <a:r>
              <a:rPr sz="2800" dirty="0">
                <a:latin typeface="Calibri"/>
                <a:cs typeface="Calibri"/>
              </a:rPr>
              <a:t>to catch </a:t>
            </a:r>
            <a:r>
              <a:rPr sz="2800" spc="-10" dirty="0">
                <a:latin typeface="Calibri"/>
                <a:cs typeface="Calibri"/>
              </a:rPr>
              <a:t>up </a:t>
            </a:r>
            <a:r>
              <a:rPr sz="2800" spc="-5" dirty="0">
                <a:latin typeface="Calibri"/>
                <a:cs typeface="Calibri"/>
              </a:rPr>
              <a:t>with the </a:t>
            </a:r>
            <a:r>
              <a:rPr sz="2800" spc="-10" dirty="0">
                <a:latin typeface="Calibri"/>
                <a:cs typeface="Calibri"/>
              </a:rPr>
              <a:t>impeller (coupling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point).</a:t>
            </a:r>
            <a:endParaRPr sz="2800">
              <a:latin typeface="Calibri"/>
              <a:cs typeface="Calibri"/>
            </a:endParaRPr>
          </a:p>
          <a:p>
            <a:pPr marL="12700" marR="210185">
              <a:lnSpc>
                <a:spcPct val="99900"/>
              </a:lnSpc>
              <a:spcBef>
                <a:spcPts val="700"/>
              </a:spcBef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fluid leaving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turbine is moving </a:t>
            </a:r>
            <a:r>
              <a:rPr sz="2800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about the  same speed </a:t>
            </a:r>
            <a:r>
              <a:rPr sz="2800" dirty="0">
                <a:latin typeface="Calibri"/>
                <a:cs typeface="Calibri"/>
              </a:rPr>
              <a:t>as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impeller. </a:t>
            </a:r>
            <a:r>
              <a:rPr sz="2800" spc="-5" dirty="0">
                <a:latin typeface="Calibri"/>
                <a:cs typeface="Calibri"/>
              </a:rPr>
              <a:t>This </a:t>
            </a:r>
            <a:r>
              <a:rPr sz="2800" spc="-10" dirty="0">
                <a:latin typeface="Calibri"/>
                <a:cs typeface="Calibri"/>
              </a:rPr>
              <a:t>fluid </a:t>
            </a:r>
            <a:r>
              <a:rPr sz="2800" spc="-5" dirty="0">
                <a:latin typeface="Calibri"/>
                <a:cs typeface="Calibri"/>
              </a:rPr>
              <a:t>could pass  </a:t>
            </a:r>
            <a:r>
              <a:rPr sz="2800" spc="-10" dirty="0">
                <a:latin typeface="Calibri"/>
                <a:cs typeface="Calibri"/>
              </a:rPr>
              <a:t>directly into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impeller without </a:t>
            </a:r>
            <a:r>
              <a:rPr sz="2800" spc="-5" dirty="0">
                <a:latin typeface="Calibri"/>
                <a:cs typeface="Calibri"/>
              </a:rPr>
              <a:t>stator action. </a:t>
            </a:r>
            <a:r>
              <a:rPr sz="2800" dirty="0">
                <a:latin typeface="Calibri"/>
                <a:cs typeface="Calibri"/>
              </a:rPr>
              <a:t>In  </a:t>
            </a:r>
            <a:r>
              <a:rPr sz="2800" spc="-5" dirty="0">
                <a:latin typeface="Calibri"/>
                <a:cs typeface="Calibri"/>
              </a:rPr>
              <a:t>fact, the stator vane are now in the way. The </a:t>
            </a:r>
            <a:r>
              <a:rPr sz="2800" spc="-10" dirty="0">
                <a:latin typeface="Calibri"/>
                <a:cs typeface="Calibri"/>
              </a:rPr>
              <a:t>fluid </a:t>
            </a:r>
            <a:r>
              <a:rPr sz="2800" spc="-5" dirty="0">
                <a:latin typeface="Calibri"/>
                <a:cs typeface="Calibri"/>
              </a:rPr>
              <a:t>is  </a:t>
            </a:r>
            <a:r>
              <a:rPr sz="2800" spc="-10" dirty="0">
                <a:latin typeface="Calibri"/>
                <a:cs typeface="Calibri"/>
              </a:rPr>
              <a:t>striking </a:t>
            </a:r>
            <a:r>
              <a:rPr sz="2800" spc="-5" dirty="0">
                <a:latin typeface="Calibri"/>
                <a:cs typeface="Calibri"/>
              </a:rPr>
              <a:t>the back sides of the stator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vanes.</a:t>
            </a:r>
            <a:endParaRPr sz="2800">
              <a:latin typeface="Calibri"/>
              <a:cs typeface="Calibri"/>
            </a:endParaRPr>
          </a:p>
          <a:p>
            <a:pPr marL="12700" marR="71120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allow the stator vanes to </a:t>
            </a:r>
            <a:r>
              <a:rPr sz="2800" spc="-10" dirty="0">
                <a:latin typeface="Calibri"/>
                <a:cs typeface="Calibri"/>
              </a:rPr>
              <a:t>move </a:t>
            </a:r>
            <a:r>
              <a:rPr sz="2800" spc="-5" dirty="0">
                <a:latin typeface="Calibri"/>
                <a:cs typeface="Calibri"/>
              </a:rPr>
              <a:t>out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the way,  the stator </a:t>
            </a:r>
            <a:r>
              <a:rPr sz="2800" spc="-10" dirty="0">
                <a:latin typeface="Calibri"/>
                <a:cs typeface="Calibri"/>
              </a:rPr>
              <a:t>mounts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one- </a:t>
            </a:r>
            <a:r>
              <a:rPr sz="2800" dirty="0">
                <a:latin typeface="Calibri"/>
                <a:cs typeface="Calibri"/>
              </a:rPr>
              <a:t>way </a:t>
            </a:r>
            <a:r>
              <a:rPr sz="2800" spc="-5" dirty="0">
                <a:latin typeface="Calibri"/>
                <a:cs typeface="Calibri"/>
              </a:rPr>
              <a:t>clutch </a:t>
            </a:r>
            <a:r>
              <a:rPr sz="2800" spc="-10" dirty="0">
                <a:latin typeface="Calibri"/>
                <a:cs typeface="Calibri"/>
              </a:rPr>
              <a:t>(overrunning  clutch)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6210" y="497840"/>
            <a:ext cx="37458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One- </a:t>
            </a:r>
            <a:r>
              <a:rPr sz="4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way</a:t>
            </a:r>
            <a:r>
              <a:rPr sz="4400" u="heavy" spc="-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4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Clutch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167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42442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39" y="1633220"/>
            <a:ext cx="7454265" cy="302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604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mechanical device that tranmits torque in one direction </a:t>
            </a:r>
            <a:r>
              <a:rPr sz="2400" dirty="0">
                <a:latin typeface="Calibri"/>
                <a:cs typeface="Calibri"/>
              </a:rPr>
              <a:t>&amp;  </a:t>
            </a:r>
            <a:r>
              <a:rPr sz="2400" spc="-5" dirty="0">
                <a:latin typeface="Calibri"/>
                <a:cs typeface="Calibri"/>
              </a:rPr>
              <a:t>permits free rotation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opposite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side.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alibri"/>
                <a:cs typeface="Calibri"/>
              </a:rPr>
              <a:t>When the speed difference between the impeller </a:t>
            </a:r>
            <a:r>
              <a:rPr sz="2400" dirty="0">
                <a:latin typeface="Calibri"/>
                <a:cs typeface="Calibri"/>
              </a:rPr>
              <a:t>&amp; </a:t>
            </a:r>
            <a:r>
              <a:rPr sz="2400" spc="-5" dirty="0">
                <a:latin typeface="Calibri"/>
                <a:cs typeface="Calibri"/>
              </a:rPr>
              <a:t>the  turbine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large, the fluid from the turbine tries to spin the  stator backward. </a:t>
            </a:r>
            <a:r>
              <a:rPr sz="2400" spc="-10" dirty="0">
                <a:latin typeface="Calibri"/>
                <a:cs typeface="Calibri"/>
              </a:rPr>
              <a:t>This </a:t>
            </a:r>
            <a:r>
              <a:rPr sz="2400" dirty="0">
                <a:latin typeface="Calibri"/>
                <a:cs typeface="Calibri"/>
              </a:rPr>
              <a:t>causes </a:t>
            </a:r>
            <a:r>
              <a:rPr sz="2400" spc="-5" dirty="0">
                <a:latin typeface="Calibri"/>
                <a:cs typeface="Calibri"/>
              </a:rPr>
              <a:t>the one- way clutch to lock the  stator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its shaft. When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speed difference is small, the  clutch unlocks </a:t>
            </a:r>
            <a:r>
              <a:rPr sz="2400" dirty="0">
                <a:latin typeface="Calibri"/>
                <a:cs typeface="Calibri"/>
              </a:rPr>
              <a:t>&amp; </a:t>
            </a:r>
            <a:r>
              <a:rPr sz="2400" spc="-5" dirty="0">
                <a:latin typeface="Calibri"/>
                <a:cs typeface="Calibri"/>
              </a:rPr>
              <a:t>allows the stator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freewheel. </a:t>
            </a:r>
            <a:r>
              <a:rPr sz="2400" dirty="0">
                <a:latin typeface="Calibri"/>
                <a:cs typeface="Calibri"/>
              </a:rPr>
              <a:t>2 types </a:t>
            </a:r>
            <a:r>
              <a:rPr sz="2400" spc="-5" dirty="0">
                <a:latin typeface="Calibri"/>
                <a:cs typeface="Calibri"/>
              </a:rPr>
              <a:t>of  one way clutch </a:t>
            </a:r>
            <a:r>
              <a:rPr sz="2400" dirty="0">
                <a:latin typeface="Calibri"/>
                <a:cs typeface="Calibri"/>
              </a:rPr>
              <a:t>are </a:t>
            </a:r>
            <a:r>
              <a:rPr sz="2400" i="1" dirty="0">
                <a:latin typeface="Calibri"/>
                <a:cs typeface="Calibri"/>
              </a:rPr>
              <a:t>roller </a:t>
            </a:r>
            <a:r>
              <a:rPr sz="2400" i="1" spc="-5" dirty="0">
                <a:latin typeface="Calibri"/>
                <a:cs typeface="Calibri"/>
              </a:rPr>
              <a:t>clutch </a:t>
            </a:r>
            <a:r>
              <a:rPr sz="2400" i="1" dirty="0">
                <a:latin typeface="Calibri"/>
                <a:cs typeface="Calibri"/>
              </a:rPr>
              <a:t>&amp; </a:t>
            </a:r>
            <a:r>
              <a:rPr sz="2400" i="1" spc="-5" dirty="0">
                <a:latin typeface="Calibri"/>
                <a:cs typeface="Calibri"/>
              </a:rPr>
              <a:t>sprag type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clutch.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3469" y="1264920"/>
            <a:ext cx="70904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F0000"/>
                </a:solidFill>
              </a:rPr>
              <a:t>AUTOMATIC</a:t>
            </a:r>
            <a:r>
              <a:rPr sz="4800" spc="-95" dirty="0">
                <a:solidFill>
                  <a:srgbClr val="FF0000"/>
                </a:solidFill>
              </a:rPr>
              <a:t> </a:t>
            </a:r>
            <a:r>
              <a:rPr sz="4800" spc="-5" dirty="0">
                <a:solidFill>
                  <a:srgbClr val="FF0000"/>
                </a:solidFill>
              </a:rPr>
              <a:t>TRANSMISSION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536700" y="2164079"/>
            <a:ext cx="6120130" cy="451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" y="34290"/>
            <a:ext cx="9067800" cy="6418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38" y="359274"/>
            <a:ext cx="4700322" cy="3128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76850" y="476250"/>
            <a:ext cx="3867150" cy="2961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9932" y="4164940"/>
            <a:ext cx="7060459" cy="25038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3319" y="163829"/>
            <a:ext cx="6805930" cy="1365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3525" marR="5080" indent="-279146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0000"/>
                </a:solidFill>
              </a:rPr>
              <a:t>TORQUE CONVERTER</a:t>
            </a:r>
            <a:r>
              <a:rPr sz="4400" spc="-100" dirty="0">
                <a:solidFill>
                  <a:srgbClr val="FF0000"/>
                </a:solidFill>
              </a:rPr>
              <a:t> </a:t>
            </a:r>
            <a:r>
              <a:rPr sz="4400" spc="-5" dirty="0">
                <a:solidFill>
                  <a:srgbClr val="FF0000"/>
                </a:solidFill>
              </a:rPr>
              <a:t>CLUTCH  (TCC)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31620"/>
            <a:ext cx="7988300" cy="412877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Function: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lockup torque converter eliminates the 10%  slip that takes place between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impeller and  turbine </a:t>
            </a:r>
            <a:r>
              <a:rPr sz="3200" dirty="0">
                <a:latin typeface="Calibri"/>
                <a:cs typeface="Calibri"/>
              </a:rPr>
              <a:t>at </a:t>
            </a:r>
            <a:r>
              <a:rPr sz="3200" spc="-5" dirty="0">
                <a:latin typeface="Calibri"/>
                <a:cs typeface="Calibri"/>
              </a:rPr>
              <a:t>the coupling stage. The  engagement of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clutch between the impeller 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turbine </a:t>
            </a:r>
            <a:r>
              <a:rPr sz="3200" spc="-5" dirty="0">
                <a:latin typeface="Calibri"/>
                <a:cs typeface="Calibri"/>
              </a:rPr>
              <a:t>assembly greatly improves  fuel economy and reduces operational heat 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engine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speed.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405129"/>
            <a:ext cx="8750300" cy="5544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87960"/>
            <a:ext cx="8582660" cy="6264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92759"/>
            <a:ext cx="7689850" cy="518414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55600" marR="493395" indent="-342900">
              <a:lnSpc>
                <a:spcPct val="101600"/>
              </a:lnSpc>
              <a:spcBef>
                <a:spcPts val="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lock- up torque converter (TCC) has </a:t>
            </a:r>
            <a:r>
              <a:rPr sz="3200" dirty="0">
                <a:latin typeface="Calibri"/>
                <a:cs typeface="Calibri"/>
              </a:rPr>
              <a:t>a  </a:t>
            </a:r>
            <a:r>
              <a:rPr sz="3200" spc="-5" dirty="0">
                <a:latin typeface="Calibri"/>
                <a:cs typeface="Calibri"/>
              </a:rPr>
              <a:t>lock- </a:t>
            </a:r>
            <a:r>
              <a:rPr sz="3200" dirty="0">
                <a:latin typeface="Calibri"/>
                <a:cs typeface="Calibri"/>
              </a:rPr>
              <a:t>up or </a:t>
            </a:r>
            <a:r>
              <a:rPr sz="3200" spc="-5" dirty="0">
                <a:latin typeface="Calibri"/>
                <a:cs typeface="Calibri"/>
              </a:rPr>
              <a:t>clutch piston with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lining of  friction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material.</a:t>
            </a:r>
            <a:endParaRPr sz="3200">
              <a:latin typeface="Calibri"/>
              <a:cs typeface="Calibri"/>
            </a:endParaRPr>
          </a:p>
          <a:p>
            <a:pPr marL="355600" marR="333375" indent="-342900">
              <a:lnSpc>
                <a:spcPct val="101299"/>
              </a:lnSpc>
              <a:spcBef>
                <a:spcPts val="8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piston or plate attaches to the </a:t>
            </a:r>
            <a:r>
              <a:rPr sz="3200" spc="-10" dirty="0">
                <a:latin typeface="Calibri"/>
                <a:cs typeface="Calibri"/>
              </a:rPr>
              <a:t>turbine  </a:t>
            </a:r>
            <a:r>
              <a:rPr sz="3200" spc="-5" dirty="0">
                <a:latin typeface="Calibri"/>
                <a:cs typeface="Calibri"/>
              </a:rPr>
              <a:t>hub.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1699"/>
              </a:lnSpc>
              <a:spcBef>
                <a:spcPts val="8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Isolator springs helps dampen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shock of  engagement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torque converter locks.  They also dampen </a:t>
            </a:r>
            <a:r>
              <a:rPr sz="3200" dirty="0">
                <a:latin typeface="Calibri"/>
                <a:cs typeface="Calibri"/>
              </a:rPr>
              <a:t>out </a:t>
            </a:r>
            <a:r>
              <a:rPr sz="3200" spc="-5" dirty="0">
                <a:latin typeface="Calibri"/>
                <a:cs typeface="Calibri"/>
              </a:rPr>
              <a:t>the power pulse from 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engine while the torque converter is  locked.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2589" y="497840"/>
            <a:ext cx="32543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0000"/>
                </a:solidFill>
              </a:rPr>
              <a:t>TCC</a:t>
            </a:r>
            <a:r>
              <a:rPr sz="4400" spc="-50" dirty="0">
                <a:solidFill>
                  <a:srgbClr val="FF0000"/>
                </a:solidFill>
              </a:rPr>
              <a:t> </a:t>
            </a:r>
            <a:r>
              <a:rPr sz="4400" spc="-5" dirty="0">
                <a:solidFill>
                  <a:srgbClr val="FF0000"/>
                </a:solidFill>
              </a:rPr>
              <a:t>operation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332230" y="1483360"/>
            <a:ext cx="634238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87039" y="4149090"/>
            <a:ext cx="1228090" cy="1270"/>
          </a:xfrm>
          <a:custGeom>
            <a:avLst/>
            <a:gdLst/>
            <a:ahLst/>
            <a:cxnLst/>
            <a:rect l="l" t="t" r="r" b="b"/>
            <a:pathLst>
              <a:path w="1228089" h="1270">
                <a:moveTo>
                  <a:pt x="0" y="0"/>
                </a:moveTo>
                <a:lnTo>
                  <a:pt x="1228089" y="127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9890" y="4036059"/>
            <a:ext cx="227330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25950" y="3209289"/>
            <a:ext cx="351790" cy="939800"/>
          </a:xfrm>
          <a:custGeom>
            <a:avLst/>
            <a:gdLst/>
            <a:ahLst/>
            <a:cxnLst/>
            <a:rect l="l" t="t" r="r" b="b"/>
            <a:pathLst>
              <a:path w="351789" h="939800">
                <a:moveTo>
                  <a:pt x="0" y="939800"/>
                </a:moveTo>
                <a:lnTo>
                  <a:pt x="572" y="875976"/>
                </a:lnTo>
                <a:lnTo>
                  <a:pt x="2252" y="817208"/>
                </a:lnTo>
                <a:lnTo>
                  <a:pt x="4988" y="763255"/>
                </a:lnTo>
                <a:lnTo>
                  <a:pt x="8724" y="713876"/>
                </a:lnTo>
                <a:lnTo>
                  <a:pt x="13407" y="668831"/>
                </a:lnTo>
                <a:lnTo>
                  <a:pt x="18983" y="627880"/>
                </a:lnTo>
                <a:lnTo>
                  <a:pt x="32600" y="557297"/>
                </a:lnTo>
                <a:lnTo>
                  <a:pt x="49143" y="500206"/>
                </a:lnTo>
                <a:lnTo>
                  <a:pt x="68183" y="454681"/>
                </a:lnTo>
                <a:lnTo>
                  <a:pt x="89288" y="418803"/>
                </a:lnTo>
                <a:lnTo>
                  <a:pt x="123877" y="378863"/>
                </a:lnTo>
                <a:lnTo>
                  <a:pt x="160692" y="349809"/>
                </a:lnTo>
                <a:lnTo>
                  <a:pt x="185754" y="333283"/>
                </a:lnTo>
                <a:lnTo>
                  <a:pt x="198279" y="325152"/>
                </a:lnTo>
                <a:lnTo>
                  <a:pt x="235185" y="298402"/>
                </a:lnTo>
                <a:lnTo>
                  <a:pt x="269956" y="263071"/>
                </a:lnTo>
                <a:lnTo>
                  <a:pt x="301141" y="212668"/>
                </a:lnTo>
                <a:lnTo>
                  <a:pt x="319220" y="167489"/>
                </a:lnTo>
                <a:lnTo>
                  <a:pt x="334627" y="110805"/>
                </a:lnTo>
                <a:lnTo>
                  <a:pt x="346934" y="40692"/>
                </a:lnTo>
                <a:lnTo>
                  <a:pt x="351789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63440" y="2997200"/>
            <a:ext cx="227330" cy="231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70350" y="2609850"/>
            <a:ext cx="693420" cy="796290"/>
          </a:xfrm>
          <a:custGeom>
            <a:avLst/>
            <a:gdLst/>
            <a:ahLst/>
            <a:cxnLst/>
            <a:rect l="l" t="t" r="r" b="b"/>
            <a:pathLst>
              <a:path w="693420" h="796289">
                <a:moveTo>
                  <a:pt x="693420" y="294639"/>
                </a:moveTo>
                <a:lnTo>
                  <a:pt x="678338" y="250666"/>
                </a:lnTo>
                <a:lnTo>
                  <a:pt x="664210" y="205739"/>
                </a:lnTo>
                <a:lnTo>
                  <a:pt x="653950" y="165219"/>
                </a:lnTo>
                <a:lnTo>
                  <a:pt x="643096" y="126364"/>
                </a:lnTo>
                <a:lnTo>
                  <a:pt x="624383" y="90368"/>
                </a:lnTo>
                <a:lnTo>
                  <a:pt x="590550" y="58420"/>
                </a:lnTo>
                <a:lnTo>
                  <a:pt x="579497" y="50462"/>
                </a:lnTo>
                <a:lnTo>
                  <a:pt x="568801" y="42386"/>
                </a:lnTo>
                <a:lnTo>
                  <a:pt x="511571" y="18752"/>
                </a:lnTo>
                <a:lnTo>
                  <a:pt x="472757" y="9366"/>
                </a:lnTo>
                <a:lnTo>
                  <a:pt x="427989" y="0"/>
                </a:lnTo>
                <a:lnTo>
                  <a:pt x="372566" y="3254"/>
                </a:lnTo>
                <a:lnTo>
                  <a:pt x="317023" y="6032"/>
                </a:lnTo>
                <a:lnTo>
                  <a:pt x="261719" y="9286"/>
                </a:lnTo>
                <a:lnTo>
                  <a:pt x="207010" y="13970"/>
                </a:lnTo>
                <a:lnTo>
                  <a:pt x="162560" y="29210"/>
                </a:lnTo>
                <a:lnTo>
                  <a:pt x="106203" y="64611"/>
                </a:lnTo>
                <a:lnTo>
                  <a:pt x="73660" y="87629"/>
                </a:lnTo>
                <a:lnTo>
                  <a:pt x="44450" y="176529"/>
                </a:lnTo>
                <a:lnTo>
                  <a:pt x="40461" y="187761"/>
                </a:lnTo>
                <a:lnTo>
                  <a:pt x="36353" y="198755"/>
                </a:lnTo>
                <a:lnTo>
                  <a:pt x="32484" y="209748"/>
                </a:lnTo>
                <a:lnTo>
                  <a:pt x="29210" y="220979"/>
                </a:lnTo>
                <a:lnTo>
                  <a:pt x="19466" y="259199"/>
                </a:lnTo>
                <a:lnTo>
                  <a:pt x="15081" y="276225"/>
                </a:lnTo>
                <a:lnTo>
                  <a:pt x="10457" y="291345"/>
                </a:lnTo>
                <a:lnTo>
                  <a:pt x="0" y="323850"/>
                </a:lnTo>
                <a:lnTo>
                  <a:pt x="3432" y="342701"/>
                </a:lnTo>
                <a:lnTo>
                  <a:pt x="13970" y="398779"/>
                </a:lnTo>
                <a:lnTo>
                  <a:pt x="29686" y="442595"/>
                </a:lnTo>
                <a:lnTo>
                  <a:pt x="37722" y="464502"/>
                </a:lnTo>
                <a:lnTo>
                  <a:pt x="44450" y="486410"/>
                </a:lnTo>
                <a:lnTo>
                  <a:pt x="48299" y="504110"/>
                </a:lnTo>
                <a:lnTo>
                  <a:pt x="56197" y="536575"/>
                </a:lnTo>
                <a:lnTo>
                  <a:pt x="65524" y="569991"/>
                </a:lnTo>
                <a:lnTo>
                  <a:pt x="73660" y="590550"/>
                </a:lnTo>
                <a:lnTo>
                  <a:pt x="83641" y="601960"/>
                </a:lnTo>
                <a:lnTo>
                  <a:pt x="95408" y="612298"/>
                </a:lnTo>
                <a:lnTo>
                  <a:pt x="107414" y="622875"/>
                </a:lnTo>
                <a:lnTo>
                  <a:pt x="134143" y="662781"/>
                </a:lnTo>
                <a:lnTo>
                  <a:pt x="155872" y="717669"/>
                </a:lnTo>
                <a:lnTo>
                  <a:pt x="163353" y="740727"/>
                </a:lnTo>
                <a:lnTo>
                  <a:pt x="173930" y="762357"/>
                </a:lnTo>
                <a:lnTo>
                  <a:pt x="191770" y="782320"/>
                </a:lnTo>
                <a:lnTo>
                  <a:pt x="201930" y="787538"/>
                </a:lnTo>
                <a:lnTo>
                  <a:pt x="213042" y="790733"/>
                </a:lnTo>
                <a:lnTo>
                  <a:pt x="224631" y="793214"/>
                </a:lnTo>
                <a:lnTo>
                  <a:pt x="236220" y="796289"/>
                </a:lnTo>
                <a:lnTo>
                  <a:pt x="269537" y="792857"/>
                </a:lnTo>
                <a:lnTo>
                  <a:pt x="302736" y="789781"/>
                </a:lnTo>
                <a:lnTo>
                  <a:pt x="335696" y="786467"/>
                </a:lnTo>
                <a:lnTo>
                  <a:pt x="380245" y="779938"/>
                </a:lnTo>
                <a:lnTo>
                  <a:pt x="444222" y="749121"/>
                </a:lnTo>
                <a:lnTo>
                  <a:pt x="453072" y="740568"/>
                </a:lnTo>
                <a:lnTo>
                  <a:pt x="456684" y="737969"/>
                </a:lnTo>
                <a:lnTo>
                  <a:pt x="472439" y="73787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70350" y="26098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63770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20870" y="3308350"/>
            <a:ext cx="187959" cy="17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70229"/>
            <a:ext cx="8040370" cy="52857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47345" marR="5080" indent="-335280">
              <a:lnSpc>
                <a:spcPct val="102000"/>
              </a:lnSpc>
              <a:spcBef>
                <a:spcPts val="40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sz="2350" dirty="0">
                <a:latin typeface="Calibri"/>
                <a:cs typeface="Calibri"/>
              </a:rPr>
              <a:t>The </a:t>
            </a:r>
            <a:r>
              <a:rPr sz="2350" spc="-5" dirty="0">
                <a:latin typeface="Calibri"/>
                <a:cs typeface="Calibri"/>
              </a:rPr>
              <a:t>clutch is controlled </a:t>
            </a:r>
            <a:r>
              <a:rPr sz="2350" dirty="0">
                <a:latin typeface="Calibri"/>
                <a:cs typeface="Calibri"/>
              </a:rPr>
              <a:t>by </a:t>
            </a:r>
            <a:r>
              <a:rPr sz="2350" spc="-5" dirty="0">
                <a:latin typeface="Calibri"/>
                <a:cs typeface="Calibri"/>
              </a:rPr>
              <a:t>hydraulic </a:t>
            </a:r>
            <a:r>
              <a:rPr sz="2350" dirty="0">
                <a:latin typeface="Calibri"/>
                <a:cs typeface="Calibri"/>
              </a:rPr>
              <a:t>valves, </a:t>
            </a:r>
            <a:r>
              <a:rPr sz="2350" spc="-5" dirty="0">
                <a:latin typeface="Calibri"/>
                <a:cs typeface="Calibri"/>
              </a:rPr>
              <a:t>which are  controlled </a:t>
            </a:r>
            <a:r>
              <a:rPr sz="2350" dirty="0">
                <a:latin typeface="Calibri"/>
                <a:cs typeface="Calibri"/>
              </a:rPr>
              <a:t>by </a:t>
            </a:r>
            <a:r>
              <a:rPr sz="2350" spc="-5" dirty="0">
                <a:latin typeface="Calibri"/>
                <a:cs typeface="Calibri"/>
              </a:rPr>
              <a:t>the </a:t>
            </a:r>
            <a:r>
              <a:rPr sz="2350" dirty="0">
                <a:latin typeface="Calibri"/>
                <a:cs typeface="Calibri"/>
              </a:rPr>
              <a:t>PCM. The PCM </a:t>
            </a:r>
            <a:r>
              <a:rPr sz="2350" spc="-5" dirty="0">
                <a:latin typeface="Calibri"/>
                <a:cs typeface="Calibri"/>
              </a:rPr>
              <a:t>monitors operating conditions  </a:t>
            </a:r>
            <a:r>
              <a:rPr sz="2350" dirty="0">
                <a:latin typeface="Calibri"/>
                <a:cs typeface="Calibri"/>
              </a:rPr>
              <a:t>and </a:t>
            </a:r>
            <a:r>
              <a:rPr sz="2350" spc="-5" dirty="0">
                <a:latin typeface="Calibri"/>
                <a:cs typeface="Calibri"/>
              </a:rPr>
              <a:t>controls lockup according </a:t>
            </a:r>
            <a:r>
              <a:rPr sz="2350" dirty="0">
                <a:latin typeface="Calibri"/>
                <a:cs typeface="Calibri"/>
              </a:rPr>
              <a:t>to </a:t>
            </a:r>
            <a:r>
              <a:rPr sz="2350" spc="-5" dirty="0">
                <a:latin typeface="Calibri"/>
                <a:cs typeface="Calibri"/>
              </a:rPr>
              <a:t>those</a:t>
            </a:r>
            <a:r>
              <a:rPr sz="2350" spc="-3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conditions.</a:t>
            </a:r>
            <a:endParaRPr sz="2350">
              <a:latin typeface="Calibri"/>
              <a:cs typeface="Calibri"/>
            </a:endParaRPr>
          </a:p>
          <a:p>
            <a:pPr marL="347345" marR="82550" indent="-335280">
              <a:lnSpc>
                <a:spcPct val="102000"/>
              </a:lnSpc>
              <a:spcBef>
                <a:spcPts val="595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sz="235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When the converter is not locked (clutch </a:t>
            </a:r>
            <a:r>
              <a:rPr sz="23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disengage)</a:t>
            </a:r>
            <a:r>
              <a:rPr sz="2350" dirty="0">
                <a:latin typeface="Calibri"/>
                <a:cs typeface="Calibri"/>
              </a:rPr>
              <a:t>, </a:t>
            </a:r>
            <a:r>
              <a:rPr sz="2350" spc="-5" dirty="0">
                <a:latin typeface="Calibri"/>
                <a:cs typeface="Calibri"/>
              </a:rPr>
              <a:t>fluid  enters </a:t>
            </a:r>
            <a:r>
              <a:rPr sz="2350" dirty="0">
                <a:latin typeface="Calibri"/>
                <a:cs typeface="Calibri"/>
              </a:rPr>
              <a:t>the </a:t>
            </a:r>
            <a:r>
              <a:rPr sz="2350" spc="-5" dirty="0">
                <a:latin typeface="Calibri"/>
                <a:cs typeface="Calibri"/>
              </a:rPr>
              <a:t>converter </a:t>
            </a:r>
            <a:r>
              <a:rPr sz="2350" dirty="0">
                <a:latin typeface="Calibri"/>
                <a:cs typeface="Calibri"/>
              </a:rPr>
              <a:t>and </a:t>
            </a:r>
            <a:r>
              <a:rPr sz="2350" spc="-5" dirty="0">
                <a:latin typeface="Calibri"/>
                <a:cs typeface="Calibri"/>
              </a:rPr>
              <a:t>moves </a:t>
            </a:r>
            <a:r>
              <a:rPr sz="2350" dirty="0">
                <a:latin typeface="Calibri"/>
                <a:cs typeface="Calibri"/>
              </a:rPr>
              <a:t>to the </a:t>
            </a:r>
            <a:r>
              <a:rPr sz="2350" spc="-5" dirty="0">
                <a:latin typeface="Calibri"/>
                <a:cs typeface="Calibri"/>
              </a:rPr>
              <a:t>front side of </a:t>
            </a:r>
            <a:r>
              <a:rPr sz="2350" dirty="0">
                <a:latin typeface="Calibri"/>
                <a:cs typeface="Calibri"/>
              </a:rPr>
              <a:t>the </a:t>
            </a:r>
            <a:r>
              <a:rPr sz="2350" spc="-5" dirty="0">
                <a:latin typeface="Calibri"/>
                <a:cs typeface="Calibri"/>
              </a:rPr>
              <a:t>piston,  keeping it away from </a:t>
            </a:r>
            <a:r>
              <a:rPr sz="2350" dirty="0">
                <a:latin typeface="Calibri"/>
                <a:cs typeface="Calibri"/>
              </a:rPr>
              <a:t>the </a:t>
            </a:r>
            <a:r>
              <a:rPr sz="2350" spc="-5" dirty="0">
                <a:latin typeface="Calibri"/>
                <a:cs typeface="Calibri"/>
              </a:rPr>
              <a:t>shell </a:t>
            </a:r>
            <a:r>
              <a:rPr sz="2350" spc="-10" dirty="0">
                <a:latin typeface="Calibri"/>
                <a:cs typeface="Calibri"/>
              </a:rPr>
              <a:t>or </a:t>
            </a:r>
            <a:r>
              <a:rPr sz="2350" spc="-5" dirty="0">
                <a:latin typeface="Calibri"/>
                <a:cs typeface="Calibri"/>
              </a:rPr>
              <a:t>cover. Fluid flow continues  around </a:t>
            </a:r>
            <a:r>
              <a:rPr sz="2350" dirty="0">
                <a:latin typeface="Calibri"/>
                <a:cs typeface="Calibri"/>
              </a:rPr>
              <a:t>the </a:t>
            </a:r>
            <a:r>
              <a:rPr sz="2350" spc="-5" dirty="0">
                <a:latin typeface="Calibri"/>
                <a:cs typeface="Calibri"/>
              </a:rPr>
              <a:t>piston </a:t>
            </a:r>
            <a:r>
              <a:rPr sz="2350" dirty="0">
                <a:latin typeface="Calibri"/>
                <a:cs typeface="Calibri"/>
              </a:rPr>
              <a:t>to the </a:t>
            </a:r>
            <a:r>
              <a:rPr sz="2350" spc="-5" dirty="0">
                <a:latin typeface="Calibri"/>
                <a:cs typeface="Calibri"/>
              </a:rPr>
              <a:t>rear </a:t>
            </a:r>
            <a:r>
              <a:rPr sz="2350" dirty="0">
                <a:latin typeface="Calibri"/>
                <a:cs typeface="Calibri"/>
              </a:rPr>
              <a:t>side </a:t>
            </a:r>
            <a:r>
              <a:rPr sz="2350" spc="-5" dirty="0">
                <a:latin typeface="Calibri"/>
                <a:cs typeface="Calibri"/>
              </a:rPr>
              <a:t>and exits between the </a:t>
            </a:r>
            <a:r>
              <a:rPr sz="2350" dirty="0">
                <a:latin typeface="Calibri"/>
                <a:cs typeface="Calibri"/>
              </a:rPr>
              <a:t>neck  </a:t>
            </a:r>
            <a:r>
              <a:rPr sz="2350" spc="-5" dirty="0">
                <a:latin typeface="Calibri"/>
                <a:cs typeface="Calibri"/>
              </a:rPr>
              <a:t>of the torque converter and the stator</a:t>
            </a:r>
            <a:r>
              <a:rPr sz="2350" spc="1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support.</a:t>
            </a:r>
            <a:endParaRPr sz="2350">
              <a:latin typeface="Calibri"/>
              <a:cs typeface="Calibri"/>
            </a:endParaRPr>
          </a:p>
          <a:p>
            <a:pPr marL="347345" marR="97790" indent="-335280">
              <a:lnSpc>
                <a:spcPct val="102099"/>
              </a:lnSpc>
              <a:spcBef>
                <a:spcPts val="590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sz="235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During the lockup mode </a:t>
            </a:r>
            <a:r>
              <a:rPr sz="23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 </a:t>
            </a:r>
            <a:r>
              <a:rPr sz="235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clutch </a:t>
            </a:r>
            <a:r>
              <a:rPr sz="23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engage)</a:t>
            </a:r>
            <a:r>
              <a:rPr sz="2350" dirty="0">
                <a:latin typeface="Calibri"/>
                <a:cs typeface="Calibri"/>
              </a:rPr>
              <a:t>, </a:t>
            </a:r>
            <a:r>
              <a:rPr sz="2350" spc="-5" dirty="0">
                <a:latin typeface="Calibri"/>
                <a:cs typeface="Calibri"/>
              </a:rPr>
              <a:t>the </a:t>
            </a:r>
            <a:r>
              <a:rPr sz="2350" dirty="0">
                <a:latin typeface="Calibri"/>
                <a:cs typeface="Calibri"/>
              </a:rPr>
              <a:t>switch </a:t>
            </a:r>
            <a:r>
              <a:rPr sz="2350" spc="-5" dirty="0">
                <a:latin typeface="Calibri"/>
                <a:cs typeface="Calibri"/>
              </a:rPr>
              <a:t>valve  </a:t>
            </a:r>
            <a:r>
              <a:rPr sz="2350" dirty="0">
                <a:latin typeface="Calibri"/>
                <a:cs typeface="Calibri"/>
              </a:rPr>
              <a:t>moves </a:t>
            </a:r>
            <a:r>
              <a:rPr sz="2350" spc="-5" dirty="0">
                <a:latin typeface="Calibri"/>
                <a:cs typeface="Calibri"/>
              </a:rPr>
              <a:t>and reverses </a:t>
            </a:r>
            <a:r>
              <a:rPr sz="2350" dirty="0">
                <a:latin typeface="Calibri"/>
                <a:cs typeface="Calibri"/>
              </a:rPr>
              <a:t>the </a:t>
            </a:r>
            <a:r>
              <a:rPr sz="2350" spc="-5" dirty="0">
                <a:latin typeface="Calibri"/>
                <a:cs typeface="Calibri"/>
              </a:rPr>
              <a:t>fluid path. This causes </a:t>
            </a:r>
            <a:r>
              <a:rPr sz="2350" dirty="0">
                <a:latin typeface="Calibri"/>
                <a:cs typeface="Calibri"/>
              </a:rPr>
              <a:t>the </a:t>
            </a:r>
            <a:r>
              <a:rPr sz="2350" spc="-5" dirty="0">
                <a:latin typeface="Calibri"/>
                <a:cs typeface="Calibri"/>
              </a:rPr>
              <a:t>fluid </a:t>
            </a:r>
            <a:r>
              <a:rPr sz="2350" dirty="0">
                <a:latin typeface="Calibri"/>
                <a:cs typeface="Calibri"/>
              </a:rPr>
              <a:t>to  </a:t>
            </a:r>
            <a:r>
              <a:rPr sz="2350" spc="-5" dirty="0">
                <a:latin typeface="Calibri"/>
                <a:cs typeface="Calibri"/>
              </a:rPr>
              <a:t>move </a:t>
            </a:r>
            <a:r>
              <a:rPr sz="2350" dirty="0">
                <a:latin typeface="Calibri"/>
                <a:cs typeface="Calibri"/>
              </a:rPr>
              <a:t>to the </a:t>
            </a:r>
            <a:r>
              <a:rPr sz="2350" spc="-5" dirty="0">
                <a:latin typeface="Calibri"/>
                <a:cs typeface="Calibri"/>
              </a:rPr>
              <a:t>rear </a:t>
            </a:r>
            <a:r>
              <a:rPr sz="2350" spc="-10" dirty="0">
                <a:latin typeface="Calibri"/>
                <a:cs typeface="Calibri"/>
              </a:rPr>
              <a:t>of </a:t>
            </a:r>
            <a:r>
              <a:rPr sz="2350" dirty="0">
                <a:latin typeface="Calibri"/>
                <a:cs typeface="Calibri"/>
              </a:rPr>
              <a:t>the </a:t>
            </a:r>
            <a:r>
              <a:rPr sz="2350" spc="-5" dirty="0">
                <a:latin typeface="Calibri"/>
                <a:cs typeface="Calibri"/>
              </a:rPr>
              <a:t>piston, pushing it forward </a:t>
            </a:r>
            <a:r>
              <a:rPr sz="2350" dirty="0">
                <a:latin typeface="Calibri"/>
                <a:cs typeface="Calibri"/>
              </a:rPr>
              <a:t>to </a:t>
            </a:r>
            <a:r>
              <a:rPr sz="2350" spc="-5" dirty="0">
                <a:latin typeface="Calibri"/>
                <a:cs typeface="Calibri"/>
              </a:rPr>
              <a:t>apply the  clutch </a:t>
            </a:r>
            <a:r>
              <a:rPr sz="2350" dirty="0">
                <a:latin typeface="Calibri"/>
                <a:cs typeface="Calibri"/>
              </a:rPr>
              <a:t>to the </a:t>
            </a:r>
            <a:r>
              <a:rPr sz="2350" spc="-5" dirty="0">
                <a:latin typeface="Calibri"/>
                <a:cs typeface="Calibri"/>
              </a:rPr>
              <a:t>shell and allowing for lockup. Fluid from </a:t>
            </a:r>
            <a:r>
              <a:rPr sz="2350" dirty="0">
                <a:latin typeface="Calibri"/>
                <a:cs typeface="Calibri"/>
              </a:rPr>
              <a:t>the </a:t>
            </a:r>
            <a:r>
              <a:rPr sz="2350" spc="-5" dirty="0">
                <a:latin typeface="Calibri"/>
                <a:cs typeface="Calibri"/>
              </a:rPr>
              <a:t>front  side </a:t>
            </a:r>
            <a:r>
              <a:rPr sz="2350" spc="-10" dirty="0">
                <a:latin typeface="Calibri"/>
                <a:cs typeface="Calibri"/>
              </a:rPr>
              <a:t>of </a:t>
            </a:r>
            <a:r>
              <a:rPr sz="2350" dirty="0">
                <a:latin typeface="Calibri"/>
                <a:cs typeface="Calibri"/>
              </a:rPr>
              <a:t>the </a:t>
            </a:r>
            <a:r>
              <a:rPr sz="2350" spc="-5" dirty="0">
                <a:latin typeface="Calibri"/>
                <a:cs typeface="Calibri"/>
              </a:rPr>
              <a:t>piston exits </a:t>
            </a:r>
            <a:r>
              <a:rPr sz="2350" spc="-10" dirty="0">
                <a:latin typeface="Calibri"/>
                <a:cs typeface="Calibri"/>
              </a:rPr>
              <a:t>through </a:t>
            </a:r>
            <a:r>
              <a:rPr sz="2350" dirty="0">
                <a:latin typeface="Calibri"/>
                <a:cs typeface="Calibri"/>
              </a:rPr>
              <a:t>the </a:t>
            </a:r>
            <a:r>
              <a:rPr sz="2350" spc="-5" dirty="0">
                <a:latin typeface="Calibri"/>
                <a:cs typeface="Calibri"/>
              </a:rPr>
              <a:t>turbine shaft that is </a:t>
            </a:r>
            <a:r>
              <a:rPr sz="2350" spc="-10" dirty="0">
                <a:latin typeface="Calibri"/>
                <a:cs typeface="Calibri"/>
              </a:rPr>
              <a:t>now  </a:t>
            </a:r>
            <a:r>
              <a:rPr sz="2350" dirty="0">
                <a:latin typeface="Calibri"/>
                <a:cs typeface="Calibri"/>
              </a:rPr>
              <a:t>vented at the switch</a:t>
            </a:r>
            <a:r>
              <a:rPr sz="2350" spc="-3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valve.</a:t>
            </a:r>
            <a:endParaRPr sz="2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" y="1598930"/>
            <a:ext cx="3390900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26940" y="1620520"/>
            <a:ext cx="3751579" cy="448056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47980" marR="132080" indent="-335280">
              <a:lnSpc>
                <a:spcPct val="102099"/>
              </a:lnSpc>
              <a:spcBef>
                <a:spcPts val="40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sz="2350" spc="-5" dirty="0">
                <a:latin typeface="Calibri"/>
                <a:cs typeface="Calibri"/>
              </a:rPr>
              <a:t>Reduction in engine speed  </a:t>
            </a:r>
            <a:r>
              <a:rPr sz="2350" dirty="0">
                <a:latin typeface="Calibri"/>
                <a:cs typeface="Calibri"/>
              </a:rPr>
              <a:t>and the </a:t>
            </a:r>
            <a:r>
              <a:rPr sz="2350" spc="-5" dirty="0">
                <a:latin typeface="Calibri"/>
                <a:cs typeface="Calibri"/>
              </a:rPr>
              <a:t>elimination </a:t>
            </a:r>
            <a:r>
              <a:rPr sz="2350" spc="-10" dirty="0">
                <a:latin typeface="Calibri"/>
                <a:cs typeface="Calibri"/>
              </a:rPr>
              <a:t>of </a:t>
            </a:r>
            <a:r>
              <a:rPr sz="2350" spc="-5" dirty="0">
                <a:latin typeface="Calibri"/>
                <a:cs typeface="Calibri"/>
              </a:rPr>
              <a:t>the  normal slippage in the  torque converter improves  </a:t>
            </a:r>
            <a:r>
              <a:rPr sz="2350" dirty="0">
                <a:latin typeface="Calibri"/>
                <a:cs typeface="Calibri"/>
              </a:rPr>
              <a:t>fuel</a:t>
            </a:r>
            <a:r>
              <a:rPr sz="2350" spc="-1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economy.</a:t>
            </a:r>
            <a:endParaRPr sz="2350">
              <a:latin typeface="Calibri"/>
              <a:cs typeface="Calibri"/>
            </a:endParaRPr>
          </a:p>
          <a:p>
            <a:pPr marL="347980" marR="5080" indent="-335280">
              <a:lnSpc>
                <a:spcPct val="102099"/>
              </a:lnSpc>
              <a:spcBef>
                <a:spcPts val="590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sz="2350" dirty="0">
                <a:latin typeface="Calibri"/>
                <a:cs typeface="Calibri"/>
              </a:rPr>
              <a:t>The </a:t>
            </a:r>
            <a:r>
              <a:rPr sz="2350" spc="-5" dirty="0">
                <a:latin typeface="Calibri"/>
                <a:cs typeface="Calibri"/>
              </a:rPr>
              <a:t>torque converter clutch  is released during rapid  acceleration for maximum  torque multiplication  through </a:t>
            </a:r>
            <a:r>
              <a:rPr sz="2350" dirty="0">
                <a:latin typeface="Calibri"/>
                <a:cs typeface="Calibri"/>
              </a:rPr>
              <a:t>the </a:t>
            </a:r>
            <a:r>
              <a:rPr sz="2350" spc="-5" dirty="0">
                <a:latin typeface="Calibri"/>
                <a:cs typeface="Calibri"/>
              </a:rPr>
              <a:t>torque  converter for </a:t>
            </a:r>
            <a:r>
              <a:rPr sz="2350" dirty="0">
                <a:latin typeface="Calibri"/>
                <a:cs typeface="Calibri"/>
              </a:rPr>
              <a:t>best  </a:t>
            </a:r>
            <a:r>
              <a:rPr sz="2350" spc="-5" dirty="0">
                <a:latin typeface="Calibri"/>
                <a:cs typeface="Calibri"/>
              </a:rPr>
              <a:t>acceleration.</a:t>
            </a:r>
            <a:endParaRPr sz="2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119" y="497840"/>
            <a:ext cx="79749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0000"/>
                </a:solidFill>
              </a:rPr>
              <a:t>HYDRAULIC CIRCUIT</a:t>
            </a:r>
            <a:r>
              <a:rPr sz="4400" spc="-70" dirty="0">
                <a:solidFill>
                  <a:srgbClr val="FF0000"/>
                </a:solidFill>
              </a:rPr>
              <a:t> </a:t>
            </a:r>
            <a:r>
              <a:rPr sz="4400" spc="-5" dirty="0">
                <a:solidFill>
                  <a:srgbClr val="FF0000"/>
                </a:solidFill>
              </a:rPr>
              <a:t>(HOMEWORK)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52232" y="1834182"/>
            <a:ext cx="3929884" cy="3488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86064" y="1616359"/>
            <a:ext cx="3030504" cy="5005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19" y="497840"/>
            <a:ext cx="6504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0000"/>
                </a:solidFill>
              </a:rPr>
              <a:t>AUTOMATIC</a:t>
            </a:r>
            <a:r>
              <a:rPr sz="4400" spc="-70" dirty="0">
                <a:solidFill>
                  <a:srgbClr val="FF0000"/>
                </a:solidFill>
              </a:rPr>
              <a:t> </a:t>
            </a:r>
            <a:r>
              <a:rPr sz="4400" spc="-5" dirty="0">
                <a:solidFill>
                  <a:srgbClr val="FF0000"/>
                </a:solidFill>
              </a:rPr>
              <a:t>TRANSMISSION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8039100" cy="406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32969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Automatic transmission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transaxles have similar  components. Three basic parts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include: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5600" algn="l"/>
              </a:tabLst>
            </a:pPr>
            <a:r>
              <a:rPr sz="2400" b="1" i="1" spc="-5" dirty="0">
                <a:latin typeface="Calibri"/>
                <a:cs typeface="Calibri"/>
              </a:rPr>
              <a:t>Torque</a:t>
            </a:r>
            <a:r>
              <a:rPr sz="2400" b="1" i="1" spc="-10" dirty="0">
                <a:latin typeface="Calibri"/>
                <a:cs typeface="Calibri"/>
              </a:rPr>
              <a:t> Converter.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5600" algn="l"/>
              </a:tabLst>
            </a:pPr>
            <a:r>
              <a:rPr sz="2400" b="1" i="1" spc="-5" dirty="0">
                <a:latin typeface="Calibri"/>
                <a:cs typeface="Calibri"/>
              </a:rPr>
              <a:t>Gear train: planetary </a:t>
            </a:r>
            <a:r>
              <a:rPr sz="2400" b="1" i="1" dirty="0">
                <a:latin typeface="Calibri"/>
                <a:cs typeface="Calibri"/>
              </a:rPr>
              <a:t>gear</a:t>
            </a:r>
            <a:r>
              <a:rPr sz="2400" b="1" i="1" spc="-3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sets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5600" algn="l"/>
              </a:tabLst>
            </a:pPr>
            <a:r>
              <a:rPr sz="2400" b="1" i="1" spc="-5" dirty="0">
                <a:latin typeface="Calibri"/>
                <a:cs typeface="Calibri"/>
              </a:rPr>
              <a:t>Hydraulic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system</a:t>
            </a:r>
            <a:endParaRPr sz="2400">
              <a:latin typeface="Calibri"/>
              <a:cs typeface="Calibri"/>
            </a:endParaRPr>
          </a:p>
          <a:p>
            <a:pPr marL="355600" marR="382270" indent="-34290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Torque </a:t>
            </a:r>
            <a:r>
              <a:rPr sz="2400" spc="-5" dirty="0">
                <a:latin typeface="Calibri"/>
                <a:cs typeface="Calibri"/>
              </a:rPr>
              <a:t>converter connects to the crankshaft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transmits  engine power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the gear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train.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Hydraulic </a:t>
            </a:r>
            <a:r>
              <a:rPr sz="2400" spc="-5" dirty="0">
                <a:latin typeface="Calibri"/>
                <a:cs typeface="Calibri"/>
              </a:rPr>
              <a:t>pressure acting through the automatic-transmission  fluid (ATF) in the transmission or transaxle produces the  shifts.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640" y="708659"/>
            <a:ext cx="1073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Revise </a:t>
            </a:r>
            <a:r>
              <a:rPr dirty="0"/>
              <a:t>a </a:t>
            </a:r>
            <a:r>
              <a:rPr spc="-5" dirty="0"/>
              <a:t>basic hydraulic circuit</a:t>
            </a:r>
            <a:r>
              <a:rPr dirty="0"/>
              <a:t> </a:t>
            </a:r>
            <a:r>
              <a:rPr spc="-5" dirty="0"/>
              <a:t>components:-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50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spc="-5" dirty="0"/>
              <a:t>Hydraulic</a:t>
            </a:r>
            <a:r>
              <a:rPr spc="-10" dirty="0"/>
              <a:t> </a:t>
            </a:r>
            <a:r>
              <a:rPr dirty="0"/>
              <a:t>pump</a:t>
            </a:r>
          </a:p>
          <a:p>
            <a:pPr marL="355600" indent="-342900">
              <a:lnSpc>
                <a:spcPct val="100000"/>
              </a:lnSpc>
              <a:spcBef>
                <a:spcPts val="450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spc="-5" dirty="0"/>
              <a:t>Control valves (directional</a:t>
            </a:r>
            <a:r>
              <a:rPr spc="10" dirty="0"/>
              <a:t> </a:t>
            </a:r>
            <a:r>
              <a:rPr spc="-5" dirty="0"/>
              <a:t>control)</a:t>
            </a:r>
          </a:p>
          <a:p>
            <a:pPr marL="355600" indent="-342900">
              <a:lnSpc>
                <a:spcPct val="100000"/>
              </a:lnSpc>
              <a:spcBef>
                <a:spcPts val="440"/>
              </a:spcBef>
              <a:buFont typeface="Calibri"/>
              <a:buChar char="-"/>
              <a:tabLst>
                <a:tab pos="354965" algn="l"/>
                <a:tab pos="355600" algn="l"/>
              </a:tabLst>
            </a:pP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Pressure relief</a:t>
            </a:r>
            <a:r>
              <a:rPr sz="1800" u="heavy" spc="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valves</a:t>
            </a:r>
            <a:endParaRPr sz="1800"/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Calibri"/>
              <a:buChar char="-"/>
              <a:tabLst>
                <a:tab pos="354965" algn="l"/>
                <a:tab pos="355600" algn="l"/>
              </a:tabLst>
            </a:pP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Pressure</a:t>
            </a:r>
            <a:r>
              <a:rPr sz="1800" u="heavy" spc="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regulators</a:t>
            </a:r>
            <a:endParaRPr sz="1800"/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354965" algn="l"/>
                <a:tab pos="355600" algn="l"/>
              </a:tabLst>
            </a:pP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Shuttle</a:t>
            </a:r>
            <a:r>
              <a:rPr sz="1800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valves</a:t>
            </a:r>
            <a:endParaRPr sz="1800"/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Calibri"/>
              <a:buChar char="-"/>
              <a:tabLst>
                <a:tab pos="354965" algn="l"/>
                <a:tab pos="355600" algn="l"/>
              </a:tabLst>
            </a:pP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Check valves</a:t>
            </a:r>
            <a:endParaRPr sz="1800"/>
          </a:p>
          <a:p>
            <a:pPr marL="218440" marR="5080" indent="-218440">
              <a:lnSpc>
                <a:spcPct val="101899"/>
              </a:lnSpc>
              <a:spcBef>
                <a:spcPts val="434"/>
              </a:spcBef>
              <a:buFont typeface="Calibri"/>
              <a:buAutoNum type="alphaLcPeriod" startAt="3"/>
              <a:tabLst>
                <a:tab pos="218440" algn="l"/>
              </a:tabLst>
            </a:pPr>
            <a:r>
              <a:rPr spc="-5" dirty="0"/>
              <a:t>Actuators( </a:t>
            </a:r>
            <a:r>
              <a:rPr spc="-5" dirty="0">
                <a:solidFill>
                  <a:srgbClr val="0000FF"/>
                </a:solidFill>
                <a:hlinkClick r:id="rId6"/>
              </a:rPr>
              <a:t>Hydraulic </a:t>
            </a:r>
            <a:r>
              <a:rPr dirty="0">
                <a:solidFill>
                  <a:srgbClr val="0000FF"/>
                </a:solidFill>
                <a:hlinkClick r:id="rId6"/>
              </a:rPr>
              <a:t>cylinder</a:t>
            </a:r>
            <a:r>
              <a:rPr b="0" dirty="0">
                <a:latin typeface="Calibri"/>
                <a:cs typeface="Calibri"/>
              </a:rPr>
              <a:t>, </a:t>
            </a:r>
            <a:r>
              <a:rPr b="0" spc="-5" dirty="0">
                <a:latin typeface="Calibri"/>
                <a:cs typeface="Calibri"/>
              </a:rPr>
              <a:t>Swashplates, Hydraulic motor </a:t>
            </a:r>
            <a:r>
              <a:rPr b="0" dirty="0">
                <a:latin typeface="Calibri"/>
                <a:cs typeface="Calibri"/>
              </a:rPr>
              <a:t>, </a:t>
            </a:r>
            <a:r>
              <a:rPr b="0" spc="-5" dirty="0">
                <a:latin typeface="Calibri"/>
                <a:cs typeface="Calibri"/>
              </a:rPr>
              <a:t>hydrostatic  transmission,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Brakes)</a:t>
            </a:r>
          </a:p>
          <a:p>
            <a:pPr marL="248285" indent="-236220">
              <a:lnSpc>
                <a:spcPct val="100000"/>
              </a:lnSpc>
              <a:spcBef>
                <a:spcPts val="450"/>
              </a:spcBef>
              <a:buAutoNum type="alphaLcPeriod" startAt="3"/>
              <a:tabLst>
                <a:tab pos="248920" algn="l"/>
              </a:tabLst>
            </a:pPr>
            <a:r>
              <a:rPr spc="-5" dirty="0"/>
              <a:t>Reservoir</a:t>
            </a:r>
          </a:p>
          <a:p>
            <a:pPr marL="240665" indent="-228600">
              <a:lnSpc>
                <a:spcPct val="100000"/>
              </a:lnSpc>
              <a:spcBef>
                <a:spcPts val="450"/>
              </a:spcBef>
              <a:buAutoNum type="alphaLcPeriod" startAt="3"/>
              <a:tabLst>
                <a:tab pos="241300" algn="l"/>
              </a:tabLst>
            </a:pPr>
            <a:r>
              <a:rPr spc="-5" dirty="0"/>
              <a:t>Accumulators</a:t>
            </a:r>
          </a:p>
          <a:p>
            <a:pPr marL="196215" indent="-184150">
              <a:lnSpc>
                <a:spcPct val="100000"/>
              </a:lnSpc>
              <a:spcBef>
                <a:spcPts val="440"/>
              </a:spcBef>
              <a:buAutoNum type="alphaLcPeriod" startAt="3"/>
              <a:tabLst>
                <a:tab pos="196850" algn="l"/>
              </a:tabLst>
            </a:pPr>
            <a:r>
              <a:rPr spc="-5" dirty="0"/>
              <a:t>Hydraulic</a:t>
            </a:r>
            <a:r>
              <a:rPr spc="-50" dirty="0"/>
              <a:t> </a:t>
            </a:r>
            <a:r>
              <a:rPr spc="-5" dirty="0"/>
              <a:t>fluid</a:t>
            </a:r>
          </a:p>
          <a:p>
            <a:pPr marL="233045" indent="-220979">
              <a:lnSpc>
                <a:spcPct val="100000"/>
              </a:lnSpc>
              <a:spcBef>
                <a:spcPts val="450"/>
              </a:spcBef>
              <a:buAutoNum type="alphaLcPeriod" startAt="3"/>
              <a:tabLst>
                <a:tab pos="233679" algn="l"/>
              </a:tabLst>
            </a:pPr>
            <a:r>
              <a:rPr spc="-5" dirty="0"/>
              <a:t>Filters</a:t>
            </a:r>
          </a:p>
          <a:p>
            <a:pPr marL="248285" indent="-236220">
              <a:lnSpc>
                <a:spcPct val="100000"/>
              </a:lnSpc>
              <a:spcBef>
                <a:spcPts val="450"/>
              </a:spcBef>
              <a:buAutoNum type="alphaLcPeriod" startAt="3"/>
              <a:tabLst>
                <a:tab pos="248920" algn="l"/>
              </a:tabLst>
            </a:pPr>
            <a:r>
              <a:rPr spc="-5" dirty="0"/>
              <a:t>Tubes, </a:t>
            </a:r>
            <a:r>
              <a:rPr dirty="0"/>
              <a:t>pipes and</a:t>
            </a:r>
            <a:r>
              <a:rPr spc="5" dirty="0"/>
              <a:t> </a:t>
            </a:r>
            <a:r>
              <a:rPr dirty="0"/>
              <a:t>hoses</a:t>
            </a: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/>
              <a:t>i. Seals, </a:t>
            </a:r>
            <a:r>
              <a:rPr spc="-5" dirty="0"/>
              <a:t>fittings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connections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4929" y="497840"/>
            <a:ext cx="39096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0000"/>
                </a:solidFill>
              </a:rPr>
              <a:t>A/T GEAR-</a:t>
            </a:r>
            <a:r>
              <a:rPr sz="4400" spc="-85" dirty="0">
                <a:solidFill>
                  <a:srgbClr val="FF0000"/>
                </a:solidFill>
              </a:rPr>
              <a:t> </a:t>
            </a:r>
            <a:r>
              <a:rPr sz="4400" spc="-5" dirty="0">
                <a:solidFill>
                  <a:srgbClr val="FF0000"/>
                </a:solidFill>
              </a:rPr>
              <a:t>TRAIN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9070" y="1385569"/>
            <a:ext cx="8726170" cy="5348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4929" y="497840"/>
            <a:ext cx="39096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0000"/>
                </a:solidFill>
              </a:rPr>
              <a:t>A/T GEAR-</a:t>
            </a:r>
            <a:r>
              <a:rPr sz="4400" spc="-85" dirty="0">
                <a:solidFill>
                  <a:srgbClr val="FF0000"/>
                </a:solidFill>
              </a:rPr>
              <a:t> </a:t>
            </a:r>
            <a:r>
              <a:rPr sz="4400" spc="-5" dirty="0">
                <a:solidFill>
                  <a:srgbClr val="FF0000"/>
                </a:solidFill>
              </a:rPr>
              <a:t>TRAIN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57020"/>
            <a:ext cx="8062595" cy="50088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Gear-train consist of 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following:-</a:t>
            </a:r>
            <a:endParaRPr sz="2400">
              <a:latin typeface="Calibri"/>
              <a:cs typeface="Calibri"/>
            </a:endParaRPr>
          </a:p>
          <a:p>
            <a:pPr marL="355600" marR="290830" indent="-34290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355600" algn="l"/>
              </a:tabLst>
            </a:pPr>
            <a:r>
              <a:rPr sz="2400" b="1" i="1" spc="-5" dirty="0">
                <a:latin typeface="Calibri"/>
                <a:cs typeface="Calibri"/>
              </a:rPr>
              <a:t>Planetary </a:t>
            </a:r>
            <a:r>
              <a:rPr sz="2400" b="1" i="1" dirty="0">
                <a:latin typeface="Calibri"/>
                <a:cs typeface="Calibri"/>
              </a:rPr>
              <a:t>gearset</a:t>
            </a:r>
            <a:r>
              <a:rPr sz="2400" b="1" dirty="0">
                <a:latin typeface="Calibri"/>
                <a:cs typeface="Calibri"/>
              </a:rPr>
              <a:t>: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compound epicyclic planetary gearset,  </a:t>
            </a:r>
            <a:r>
              <a:rPr sz="2400" spc="-10" dirty="0">
                <a:latin typeface="Calibri"/>
                <a:cs typeface="Calibri"/>
              </a:rPr>
              <a:t>whose </a:t>
            </a:r>
            <a:r>
              <a:rPr sz="2400" spc="-5" dirty="0">
                <a:latin typeface="Calibri"/>
                <a:cs typeface="Calibri"/>
              </a:rPr>
              <a:t>bands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clutches </a:t>
            </a:r>
            <a:r>
              <a:rPr sz="2400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actuated by hydraulic servos  controlled by the valve body, providing two or more gear  ratios.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355600" algn="l"/>
              </a:tabLst>
            </a:pPr>
            <a:r>
              <a:rPr sz="24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Clutches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 </a:t>
            </a: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bands: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to effect gear changes, one of two </a:t>
            </a:r>
            <a:r>
              <a:rPr sz="2400" dirty="0">
                <a:latin typeface="Calibri"/>
                <a:cs typeface="Calibri"/>
              </a:rPr>
              <a:t>types  </a:t>
            </a:r>
            <a:r>
              <a:rPr sz="2400" spc="-5" dirty="0">
                <a:latin typeface="Calibri"/>
                <a:cs typeface="Calibri"/>
              </a:rPr>
              <a:t>of clutches or bands </a:t>
            </a:r>
            <a:r>
              <a:rPr sz="2400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used to hold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particular member of  the planetary gearset motionless, while allowing another  member to rotate, thereby transmitting torque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producing  gear reductions or overdrive ratios. These clutches  (overrunning clutch) </a:t>
            </a:r>
            <a:r>
              <a:rPr sz="2400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actuated by the valve body (see  below), their sequence controlled by the transmission's  internal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programming.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369" y="725170"/>
            <a:ext cx="8068945" cy="4904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99"/>
              </a:lnSpc>
              <a:spcBef>
                <a:spcPts val="95"/>
              </a:spcBef>
            </a:pPr>
            <a:r>
              <a:rPr sz="2000" b="1" i="1" dirty="0">
                <a:latin typeface="Calibri"/>
                <a:cs typeface="Calibri"/>
              </a:rPr>
              <a:t>C.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Valve 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body</a:t>
            </a:r>
            <a:r>
              <a:rPr sz="2000" b="1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hydraulic control center that receives pressurized fluid from 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i="1" spc="-5" dirty="0">
                <a:latin typeface="Calibri"/>
                <a:cs typeface="Calibri"/>
              </a:rPr>
              <a:t>main pump </a:t>
            </a:r>
            <a:r>
              <a:rPr sz="2000" spc="-5" dirty="0">
                <a:latin typeface="Calibri"/>
                <a:cs typeface="Calibri"/>
              </a:rPr>
              <a:t>operated </a:t>
            </a:r>
            <a:r>
              <a:rPr sz="2000" dirty="0">
                <a:latin typeface="Calibri"/>
                <a:cs typeface="Calibri"/>
              </a:rPr>
              <a:t>by the </a:t>
            </a:r>
            <a:r>
              <a:rPr sz="2000" spc="-5" dirty="0">
                <a:latin typeface="Calibri"/>
                <a:cs typeface="Calibri"/>
              </a:rPr>
              <a:t>fluid coupling/torque converter. The  pressure coming from this </a:t>
            </a:r>
            <a:r>
              <a:rPr sz="2000" dirty="0">
                <a:latin typeface="Calibri"/>
                <a:cs typeface="Calibri"/>
              </a:rPr>
              <a:t>pump </a:t>
            </a:r>
            <a:r>
              <a:rPr sz="2000" spc="-5" dirty="0">
                <a:latin typeface="Calibri"/>
                <a:cs typeface="Calibri"/>
              </a:rPr>
              <a:t>is regulated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used to run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network </a:t>
            </a:r>
            <a:r>
              <a:rPr sz="2000" dirty="0">
                <a:latin typeface="Calibri"/>
                <a:cs typeface="Calibri"/>
              </a:rPr>
              <a:t>of  </a:t>
            </a:r>
            <a:r>
              <a:rPr sz="2000" spc="-5" dirty="0">
                <a:latin typeface="Calibri"/>
                <a:cs typeface="Calibri"/>
              </a:rPr>
              <a:t>spring-loaded valves, </a:t>
            </a:r>
            <a:r>
              <a:rPr sz="2000" dirty="0">
                <a:latin typeface="Calibri"/>
                <a:cs typeface="Calibri"/>
              </a:rPr>
              <a:t>check </a:t>
            </a:r>
            <a:r>
              <a:rPr sz="2000" spc="-5" dirty="0">
                <a:latin typeface="Calibri"/>
                <a:cs typeface="Calibri"/>
              </a:rPr>
              <a:t>balls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servo pistons. The valves </a:t>
            </a:r>
            <a:r>
              <a:rPr sz="2000" dirty="0">
                <a:latin typeface="Calibri"/>
                <a:cs typeface="Calibri"/>
              </a:rPr>
              <a:t>use the </a:t>
            </a:r>
            <a:r>
              <a:rPr sz="2000" spc="-5" dirty="0">
                <a:latin typeface="Calibri"/>
                <a:cs typeface="Calibri"/>
              </a:rPr>
              <a:t>pump  pressure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the pressure from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centrifugal governor </a:t>
            </a:r>
            <a:r>
              <a:rPr sz="2000" dirty="0">
                <a:latin typeface="Calibri"/>
                <a:cs typeface="Calibri"/>
              </a:rPr>
              <a:t>on the output </a:t>
            </a:r>
            <a:r>
              <a:rPr sz="2000" spc="-5" dirty="0">
                <a:latin typeface="Calibri"/>
                <a:cs typeface="Calibri"/>
              </a:rPr>
              <a:t>side </a:t>
            </a:r>
            <a:r>
              <a:rPr sz="2000" dirty="0">
                <a:latin typeface="Calibri"/>
                <a:cs typeface="Calibri"/>
              </a:rPr>
              <a:t>(as  </a:t>
            </a:r>
            <a:r>
              <a:rPr sz="2000" spc="-5" dirty="0">
                <a:latin typeface="Calibri"/>
                <a:cs typeface="Calibri"/>
              </a:rPr>
              <a:t>well </a:t>
            </a:r>
            <a:r>
              <a:rPr sz="2000" dirty="0">
                <a:latin typeface="Calibri"/>
                <a:cs typeface="Calibri"/>
              </a:rPr>
              <a:t>as hydraulic </a:t>
            </a:r>
            <a:r>
              <a:rPr sz="2000" spc="-5" dirty="0">
                <a:latin typeface="Calibri"/>
                <a:cs typeface="Calibri"/>
              </a:rPr>
              <a:t>signals from the </a:t>
            </a:r>
            <a:r>
              <a:rPr sz="2000" dirty="0">
                <a:latin typeface="Calibri"/>
                <a:cs typeface="Calibri"/>
              </a:rPr>
              <a:t>range </a:t>
            </a:r>
            <a:r>
              <a:rPr sz="2000" spc="-5" dirty="0">
                <a:latin typeface="Calibri"/>
                <a:cs typeface="Calibri"/>
              </a:rPr>
              <a:t>selector valves </a:t>
            </a:r>
            <a:r>
              <a:rPr sz="2000" dirty="0">
                <a:latin typeface="Calibri"/>
                <a:cs typeface="Calibri"/>
              </a:rPr>
              <a:t>and the </a:t>
            </a:r>
            <a:r>
              <a:rPr sz="2000" i="1" spc="-5" dirty="0">
                <a:latin typeface="Calibri"/>
                <a:cs typeface="Calibri"/>
              </a:rPr>
              <a:t>throttle </a:t>
            </a:r>
            <a:r>
              <a:rPr sz="2000" i="1" spc="-10" dirty="0">
                <a:latin typeface="Calibri"/>
                <a:cs typeface="Calibri"/>
              </a:rPr>
              <a:t>valve  </a:t>
            </a:r>
            <a:r>
              <a:rPr sz="2000" dirty="0">
                <a:latin typeface="Calibri"/>
                <a:cs typeface="Calibri"/>
              </a:rPr>
              <a:t>or </a:t>
            </a:r>
            <a:r>
              <a:rPr sz="2000" i="1" spc="-5" dirty="0">
                <a:latin typeface="Calibri"/>
                <a:cs typeface="Calibri"/>
              </a:rPr>
              <a:t>modulator</a:t>
            </a:r>
            <a:r>
              <a:rPr sz="2000" spc="-5" dirty="0">
                <a:latin typeface="Calibri"/>
                <a:cs typeface="Calibri"/>
              </a:rPr>
              <a:t>) to control which ratio is selected on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gearset;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 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vehicle  and engine change speed, the difference between the pressures changes,  causing different sets </a:t>
            </a:r>
            <a:r>
              <a:rPr sz="2000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valves to open and close.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hydraulic </a:t>
            </a:r>
            <a:r>
              <a:rPr sz="2000" spc="-5" dirty="0">
                <a:latin typeface="Calibri"/>
                <a:cs typeface="Calibri"/>
              </a:rPr>
              <a:t>pressure  controlled </a:t>
            </a:r>
            <a:r>
              <a:rPr sz="2000" dirty="0">
                <a:latin typeface="Calibri"/>
                <a:cs typeface="Calibri"/>
              </a:rPr>
              <a:t>by </a:t>
            </a:r>
            <a:r>
              <a:rPr sz="2000" spc="-5" dirty="0">
                <a:latin typeface="Calibri"/>
                <a:cs typeface="Calibri"/>
              </a:rPr>
              <a:t>these valves drives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various </a:t>
            </a:r>
            <a:r>
              <a:rPr sz="2000" dirty="0">
                <a:latin typeface="Calibri"/>
                <a:cs typeface="Calibri"/>
              </a:rPr>
              <a:t>clutch and </a:t>
            </a:r>
            <a:r>
              <a:rPr sz="2000" spc="-5" dirty="0">
                <a:latin typeface="Calibri"/>
                <a:cs typeface="Calibri"/>
              </a:rPr>
              <a:t>brake band actuators,  thereby controlling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operation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planetary gearset </a:t>
            </a:r>
            <a:r>
              <a:rPr sz="200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select the  optimum </a:t>
            </a:r>
            <a:r>
              <a:rPr sz="2000" dirty="0">
                <a:latin typeface="Calibri"/>
                <a:cs typeface="Calibri"/>
              </a:rPr>
              <a:t>gear </a:t>
            </a:r>
            <a:r>
              <a:rPr sz="2000" spc="-5" dirty="0">
                <a:latin typeface="Calibri"/>
                <a:cs typeface="Calibri"/>
              </a:rPr>
              <a:t>ratio for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current operating conditions. However, in many  modern automatic transmissions,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valves </a:t>
            </a:r>
            <a:r>
              <a:rPr sz="2000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controlled </a:t>
            </a:r>
            <a:r>
              <a:rPr sz="2000" dirty="0">
                <a:latin typeface="Calibri"/>
                <a:cs typeface="Calibri"/>
              </a:rPr>
              <a:t>by </a:t>
            </a:r>
            <a:r>
              <a:rPr sz="2000" spc="-5" dirty="0">
                <a:latin typeface="Calibri"/>
                <a:cs typeface="Calibri"/>
              </a:rPr>
              <a:t>electro-  mechanical servos which </a:t>
            </a:r>
            <a:r>
              <a:rPr sz="2000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controlled by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electronic engine control unit  </a:t>
            </a:r>
            <a:r>
              <a:rPr sz="2000" dirty="0">
                <a:latin typeface="Calibri"/>
                <a:cs typeface="Calibri"/>
              </a:rPr>
              <a:t>(ECU) or a </a:t>
            </a:r>
            <a:r>
              <a:rPr sz="2000" spc="-5" dirty="0">
                <a:latin typeface="Calibri"/>
                <a:cs typeface="Calibri"/>
              </a:rPr>
              <a:t>separate transmission control unit (TCU, also known </a:t>
            </a:r>
            <a:r>
              <a:rPr sz="2000" dirty="0">
                <a:latin typeface="Calibri"/>
                <a:cs typeface="Calibri"/>
              </a:rPr>
              <a:t>as  </a:t>
            </a:r>
            <a:r>
              <a:rPr sz="2000" spc="-5" dirty="0">
                <a:latin typeface="Calibri"/>
                <a:cs typeface="Calibri"/>
              </a:rPr>
              <a:t>transmission control module</a:t>
            </a:r>
            <a:r>
              <a:rPr sz="2000" dirty="0">
                <a:latin typeface="Calibri"/>
                <a:cs typeface="Calibri"/>
              </a:rPr>
              <a:t> (TCM).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8989" y="497840"/>
            <a:ext cx="49803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FF0000"/>
                </a:solidFill>
                <a:latin typeface="Calibri"/>
                <a:cs typeface="Calibri"/>
              </a:rPr>
              <a:t>a. PLANETARY</a:t>
            </a:r>
            <a:r>
              <a:rPr sz="44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Calibri"/>
                <a:cs typeface="Calibri"/>
              </a:rPr>
              <a:t>GEARS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44319"/>
            <a:ext cx="8010525" cy="388112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Any </a:t>
            </a:r>
            <a:r>
              <a:rPr sz="2800" spc="-5" dirty="0">
                <a:latin typeface="Calibri"/>
                <a:cs typeface="Calibri"/>
              </a:rPr>
              <a:t>planetary gearset has </a:t>
            </a:r>
            <a:r>
              <a:rPr sz="2800" spc="-10" dirty="0">
                <a:latin typeface="Calibri"/>
                <a:cs typeface="Calibri"/>
              </a:rPr>
              <a:t>three </a:t>
            </a:r>
            <a:r>
              <a:rPr sz="2800" spc="-5" dirty="0">
                <a:latin typeface="Calibri"/>
                <a:cs typeface="Calibri"/>
              </a:rPr>
              <a:t>main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components:</a:t>
            </a:r>
            <a:endParaRPr sz="2800">
              <a:latin typeface="Calibri"/>
              <a:cs typeface="Calibri"/>
            </a:endParaRPr>
          </a:p>
          <a:p>
            <a:pPr marL="353695" indent="-341630">
              <a:lnSpc>
                <a:spcPct val="100000"/>
              </a:lnSpc>
              <a:spcBef>
                <a:spcPts val="700"/>
              </a:spcBef>
              <a:buAutoNum type="alphaLcPeriod"/>
              <a:tabLst>
                <a:tab pos="35433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b="1" spc="-5" dirty="0">
                <a:latin typeface="Calibri"/>
                <a:cs typeface="Calibri"/>
              </a:rPr>
              <a:t>sun </a:t>
            </a:r>
            <a:r>
              <a:rPr sz="2800" b="1" spc="-10" dirty="0">
                <a:latin typeface="Calibri"/>
                <a:cs typeface="Calibri"/>
              </a:rPr>
              <a:t>gear</a:t>
            </a:r>
            <a:endParaRPr sz="2800">
              <a:latin typeface="Calibri"/>
              <a:cs typeface="Calibri"/>
            </a:endParaRPr>
          </a:p>
          <a:p>
            <a:pPr marL="368935" indent="-356870">
              <a:lnSpc>
                <a:spcPct val="100000"/>
              </a:lnSpc>
              <a:spcBef>
                <a:spcPts val="690"/>
              </a:spcBef>
              <a:buAutoNum type="alphaLcPeriod"/>
              <a:tabLst>
                <a:tab pos="36957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b="1" spc="-5" dirty="0">
                <a:latin typeface="Calibri"/>
                <a:cs typeface="Calibri"/>
              </a:rPr>
              <a:t>planet gears </a:t>
            </a:r>
            <a:r>
              <a:rPr sz="2800" spc="-5" dirty="0">
                <a:latin typeface="Calibri"/>
                <a:cs typeface="Calibri"/>
              </a:rPr>
              <a:t>and the </a:t>
            </a:r>
            <a:r>
              <a:rPr sz="2800" spc="-10" dirty="0">
                <a:latin typeface="Calibri"/>
                <a:cs typeface="Calibri"/>
              </a:rPr>
              <a:t>planet </a:t>
            </a:r>
            <a:r>
              <a:rPr sz="2800" spc="-5" dirty="0">
                <a:latin typeface="Calibri"/>
                <a:cs typeface="Calibri"/>
              </a:rPr>
              <a:t>gears'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carrier</a:t>
            </a:r>
            <a:endParaRPr sz="2800">
              <a:latin typeface="Calibri"/>
              <a:cs typeface="Calibri"/>
            </a:endParaRPr>
          </a:p>
          <a:p>
            <a:pPr marL="333375" indent="-321310">
              <a:lnSpc>
                <a:spcPct val="100000"/>
              </a:lnSpc>
              <a:spcBef>
                <a:spcPts val="700"/>
              </a:spcBef>
              <a:buAutoNum type="alphaLcPeriod"/>
              <a:tabLst>
                <a:tab pos="33401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b="1" spc="-5" dirty="0">
                <a:latin typeface="Calibri"/>
                <a:cs typeface="Calibri"/>
              </a:rPr>
              <a:t>ring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gear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Each of these </a:t>
            </a:r>
            <a:r>
              <a:rPr sz="2800" spc="-10" dirty="0">
                <a:latin typeface="Calibri"/>
                <a:cs typeface="Calibri"/>
              </a:rPr>
              <a:t>three components </a:t>
            </a:r>
            <a:r>
              <a:rPr sz="2800" spc="-5" dirty="0">
                <a:latin typeface="Calibri"/>
                <a:cs typeface="Calibri"/>
              </a:rPr>
              <a:t>can </a:t>
            </a:r>
            <a:r>
              <a:rPr sz="2800" spc="-10" dirty="0">
                <a:latin typeface="Calibri"/>
                <a:cs typeface="Calibri"/>
              </a:rPr>
              <a:t>be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input, 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output </a:t>
            </a:r>
            <a:r>
              <a:rPr sz="2800" dirty="0">
                <a:latin typeface="Calibri"/>
                <a:cs typeface="Calibri"/>
              </a:rPr>
              <a:t>or </a:t>
            </a:r>
            <a:r>
              <a:rPr sz="2800" spc="-5" dirty="0">
                <a:latin typeface="Calibri"/>
                <a:cs typeface="Calibri"/>
              </a:rPr>
              <a:t>can </a:t>
            </a:r>
            <a:r>
              <a:rPr sz="2800" spc="-10" dirty="0">
                <a:latin typeface="Calibri"/>
                <a:cs typeface="Calibri"/>
              </a:rPr>
              <a:t>be held </a:t>
            </a:r>
            <a:r>
              <a:rPr sz="2800" spc="-5" dirty="0">
                <a:latin typeface="Calibri"/>
                <a:cs typeface="Calibri"/>
              </a:rPr>
              <a:t>stationary. </a:t>
            </a:r>
            <a:r>
              <a:rPr sz="2800" spc="-10" dirty="0">
                <a:latin typeface="Calibri"/>
                <a:cs typeface="Calibri"/>
              </a:rPr>
              <a:t>Choosing </a:t>
            </a:r>
            <a:r>
              <a:rPr sz="2800" spc="-5" dirty="0">
                <a:latin typeface="Calibri"/>
                <a:cs typeface="Calibri"/>
              </a:rPr>
              <a:t>which  piece </a:t>
            </a:r>
            <a:r>
              <a:rPr sz="2800" spc="-10" dirty="0">
                <a:latin typeface="Calibri"/>
                <a:cs typeface="Calibri"/>
              </a:rPr>
              <a:t>plays </a:t>
            </a:r>
            <a:r>
              <a:rPr sz="2800" spc="-5" dirty="0">
                <a:latin typeface="Calibri"/>
                <a:cs typeface="Calibri"/>
              </a:rPr>
              <a:t>which </a:t>
            </a:r>
            <a:r>
              <a:rPr sz="2800" spc="-10" dirty="0">
                <a:latin typeface="Calibri"/>
                <a:cs typeface="Calibri"/>
              </a:rPr>
              <a:t>role determines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gear ratio</a:t>
            </a:r>
            <a:r>
              <a:rPr sz="2800" spc="-5" dirty="0">
                <a:latin typeface="Calibri"/>
                <a:cs typeface="Calibri"/>
              </a:rPr>
              <a:t> for  the gearset.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2613" y="4190628"/>
            <a:ext cx="4089007" cy="24671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3350" y="334009"/>
            <a:ext cx="5847080" cy="34692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650" y="0"/>
            <a:ext cx="6597650" cy="5805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72970" y="4292600"/>
            <a:ext cx="220979" cy="0"/>
          </a:xfrm>
          <a:custGeom>
            <a:avLst/>
            <a:gdLst/>
            <a:ahLst/>
            <a:cxnLst/>
            <a:rect l="l" t="t" r="r" b="b"/>
            <a:pathLst>
              <a:path w="220980">
                <a:moveTo>
                  <a:pt x="220980" y="0"/>
                </a:moveTo>
                <a:lnTo>
                  <a:pt x="203200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17370" y="42926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203200" y="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1769" y="42926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203200" y="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58569" y="4140200"/>
            <a:ext cx="50800" cy="152400"/>
          </a:xfrm>
          <a:custGeom>
            <a:avLst/>
            <a:gdLst/>
            <a:ahLst/>
            <a:cxnLst/>
            <a:rect l="l" t="t" r="r" b="b"/>
            <a:pathLst>
              <a:path w="50800" h="152400">
                <a:moveTo>
                  <a:pt x="50800" y="152400"/>
                </a:moveTo>
                <a:lnTo>
                  <a:pt x="0" y="152400"/>
                </a:lnTo>
                <a:lnTo>
                  <a:pt x="0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8569" y="37846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58569" y="342900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8569" y="3074670"/>
            <a:ext cx="0" cy="201930"/>
          </a:xfrm>
          <a:custGeom>
            <a:avLst/>
            <a:gdLst/>
            <a:ahLst/>
            <a:cxnLst/>
            <a:rect l="l" t="t" r="r" b="b"/>
            <a:pathLst>
              <a:path h="201929">
                <a:moveTo>
                  <a:pt x="0" y="201929"/>
                </a:moveTo>
                <a:lnTo>
                  <a:pt x="0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58569" y="271907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58569" y="236347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58569" y="200787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8569" y="165227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58569" y="1297939"/>
            <a:ext cx="0" cy="201930"/>
          </a:xfrm>
          <a:custGeom>
            <a:avLst/>
            <a:gdLst/>
            <a:ahLst/>
            <a:cxnLst/>
            <a:rect l="l" t="t" r="r" b="b"/>
            <a:pathLst>
              <a:path h="201930">
                <a:moveTo>
                  <a:pt x="0" y="20193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58569" y="942339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8569" y="58674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320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00480" y="47625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56079" y="47625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10410" y="47625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66010" y="47625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21610" y="47625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77210" y="47625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32809" y="476250"/>
            <a:ext cx="59690" cy="142240"/>
          </a:xfrm>
          <a:custGeom>
            <a:avLst/>
            <a:gdLst/>
            <a:ahLst/>
            <a:cxnLst/>
            <a:rect l="l" t="t" r="r" b="b"/>
            <a:pathLst>
              <a:path w="59689" h="142240">
                <a:moveTo>
                  <a:pt x="0" y="0"/>
                </a:moveTo>
                <a:lnTo>
                  <a:pt x="59689" y="0"/>
                </a:lnTo>
                <a:lnTo>
                  <a:pt x="59689" y="142239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92500" y="77089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20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92500" y="1126489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20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92500" y="1482089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20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92500" y="1837689"/>
            <a:ext cx="0" cy="201930"/>
          </a:xfrm>
          <a:custGeom>
            <a:avLst/>
            <a:gdLst/>
            <a:ahLst/>
            <a:cxnLst/>
            <a:rect l="l" t="t" r="r" b="b"/>
            <a:pathLst>
              <a:path h="201930">
                <a:moveTo>
                  <a:pt x="0" y="0"/>
                </a:moveTo>
                <a:lnTo>
                  <a:pt x="0" y="20193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92500" y="219202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20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92500" y="254762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20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92500" y="290322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20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92500" y="325882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20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92500" y="361315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20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92500" y="396875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20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57550" y="42926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203200" y="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01950" y="42926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203200" y="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46350" y="429260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203200" y="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0810" y="497840"/>
            <a:ext cx="37973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Gear-Shift</a:t>
            </a:r>
            <a:r>
              <a:rPr sz="4400" spc="-50" dirty="0"/>
              <a:t> </a:t>
            </a:r>
            <a:r>
              <a:rPr sz="4400" spc="-5" dirty="0"/>
              <a:t>Mode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0" y="1267460"/>
            <a:ext cx="4351282" cy="4321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03700" y="1294130"/>
            <a:ext cx="4866640" cy="4005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4620" y="497840"/>
            <a:ext cx="37915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0000"/>
                </a:solidFill>
              </a:rPr>
              <a:t>A/ T</a:t>
            </a:r>
            <a:r>
              <a:rPr sz="4400" spc="-85" dirty="0">
                <a:solidFill>
                  <a:srgbClr val="FF0000"/>
                </a:solidFill>
              </a:rPr>
              <a:t> </a:t>
            </a:r>
            <a:r>
              <a:rPr sz="4400" spc="-5" dirty="0">
                <a:solidFill>
                  <a:srgbClr val="FF0000"/>
                </a:solidFill>
              </a:rPr>
              <a:t>OPERATION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3240" y="1531620"/>
            <a:ext cx="8037195" cy="481838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3200" spc="-5" dirty="0">
                <a:latin typeface="Calibri"/>
                <a:cs typeface="Calibri"/>
              </a:rPr>
              <a:t>Most A/T have </a:t>
            </a:r>
            <a:r>
              <a:rPr sz="3200" dirty="0">
                <a:latin typeface="Calibri"/>
                <a:cs typeface="Calibri"/>
              </a:rPr>
              <a:t>3 </a:t>
            </a:r>
            <a:r>
              <a:rPr sz="3200" spc="-5" dirty="0">
                <a:latin typeface="Calibri"/>
                <a:cs typeface="Calibri"/>
              </a:rPr>
              <a:t>or four forward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speed.</a:t>
            </a:r>
            <a:endParaRPr sz="320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3200" spc="-5" dirty="0">
                <a:latin typeface="Calibri"/>
                <a:cs typeface="Calibri"/>
              </a:rPr>
              <a:t>They also have PARK, NEUTRAL, and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REVERSE.</a:t>
            </a:r>
            <a:endParaRPr sz="3200">
              <a:latin typeface="Calibri"/>
              <a:cs typeface="Calibri"/>
            </a:endParaRPr>
          </a:p>
          <a:p>
            <a:pPr marL="368300" marR="354965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3200" spc="-225" dirty="0">
                <a:latin typeface="Calibri"/>
                <a:cs typeface="Calibri"/>
              </a:rPr>
              <a:t>4</a:t>
            </a:r>
            <a:r>
              <a:rPr sz="2775" spc="-337" baseline="28528" dirty="0">
                <a:latin typeface="Calibri"/>
                <a:cs typeface="Calibri"/>
              </a:rPr>
              <a:t>th </a:t>
            </a:r>
            <a:r>
              <a:rPr sz="3200" spc="-5" dirty="0">
                <a:latin typeface="Calibri"/>
                <a:cs typeface="Calibri"/>
              </a:rPr>
              <a:t>speed is usually has overdrive ratio. Some  others </a:t>
            </a:r>
            <a:r>
              <a:rPr sz="3200" dirty="0">
                <a:latin typeface="Calibri"/>
                <a:cs typeface="Calibri"/>
              </a:rPr>
              <a:t>have </a:t>
            </a:r>
            <a:r>
              <a:rPr sz="3200" spc="-10" dirty="0">
                <a:latin typeface="Calibri"/>
                <a:cs typeface="Calibri"/>
              </a:rPr>
              <a:t>fifth </a:t>
            </a:r>
            <a:r>
              <a:rPr sz="3200" spc="-5" dirty="0">
                <a:latin typeface="Calibri"/>
                <a:cs typeface="Calibri"/>
              </a:rPr>
              <a:t>gear which is an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overdrive.</a:t>
            </a:r>
            <a:endParaRPr sz="3200">
              <a:latin typeface="Calibri"/>
              <a:cs typeface="Calibri"/>
            </a:endParaRPr>
          </a:p>
          <a:p>
            <a:pPr marL="368300" marR="17780" indent="-342900">
              <a:lnSpc>
                <a:spcPct val="99900"/>
              </a:lnSpc>
              <a:spcBef>
                <a:spcPts val="79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typical A/T move the vehicle in </a:t>
            </a:r>
            <a:r>
              <a:rPr sz="3200" spc="-175" dirty="0">
                <a:latin typeface="Calibri"/>
                <a:cs typeface="Calibri"/>
              </a:rPr>
              <a:t>1</a:t>
            </a:r>
            <a:r>
              <a:rPr sz="2775" spc="-262" baseline="28528" dirty="0">
                <a:latin typeface="Calibri"/>
                <a:cs typeface="Calibri"/>
              </a:rPr>
              <a:t>st </a:t>
            </a:r>
            <a:r>
              <a:rPr sz="3200" spc="-5" dirty="0">
                <a:latin typeface="Calibri"/>
                <a:cs typeface="Calibri"/>
              </a:rPr>
              <a:t>gear. Then  it </a:t>
            </a:r>
            <a:r>
              <a:rPr sz="3200" spc="-10" dirty="0">
                <a:latin typeface="Calibri"/>
                <a:cs typeface="Calibri"/>
              </a:rPr>
              <a:t>shifts to </a:t>
            </a:r>
            <a:r>
              <a:rPr sz="3200" spc="-204" dirty="0">
                <a:latin typeface="Calibri"/>
                <a:cs typeface="Calibri"/>
              </a:rPr>
              <a:t>2</a:t>
            </a:r>
            <a:r>
              <a:rPr sz="2775" spc="-307" baseline="28528" dirty="0">
                <a:latin typeface="Calibri"/>
                <a:cs typeface="Calibri"/>
              </a:rPr>
              <a:t>nd</a:t>
            </a:r>
            <a:r>
              <a:rPr sz="3200" spc="-204" dirty="0">
                <a:latin typeface="Calibri"/>
                <a:cs typeface="Calibri"/>
              </a:rPr>
              <a:t>, </a:t>
            </a:r>
            <a:r>
              <a:rPr sz="3200" spc="-229" dirty="0">
                <a:latin typeface="Calibri"/>
                <a:cs typeface="Calibri"/>
              </a:rPr>
              <a:t>3</a:t>
            </a:r>
            <a:r>
              <a:rPr sz="2775" spc="-345" baseline="28528" dirty="0">
                <a:latin typeface="Calibri"/>
                <a:cs typeface="Calibri"/>
              </a:rPr>
              <a:t>rd </a:t>
            </a:r>
            <a:r>
              <a:rPr sz="3200" dirty="0">
                <a:latin typeface="Calibri"/>
                <a:cs typeface="Calibri"/>
              </a:rPr>
              <a:t>&amp; </a:t>
            </a:r>
            <a:r>
              <a:rPr sz="3200" spc="-225" dirty="0">
                <a:latin typeface="Calibri"/>
                <a:cs typeface="Calibri"/>
              </a:rPr>
              <a:t>4</a:t>
            </a:r>
            <a:r>
              <a:rPr sz="2775" spc="-337" baseline="28528" dirty="0">
                <a:latin typeface="Calibri"/>
                <a:cs typeface="Calibri"/>
              </a:rPr>
              <a:t>th </a:t>
            </a:r>
            <a:r>
              <a:rPr sz="3200" spc="-5" dirty="0">
                <a:latin typeface="Calibri"/>
                <a:cs typeface="Calibri"/>
              </a:rPr>
              <a:t>without assistance from  driver </a:t>
            </a:r>
            <a:r>
              <a:rPr sz="3200" dirty="0">
                <a:latin typeface="Calibri"/>
                <a:cs typeface="Calibri"/>
              </a:rPr>
              <a:t>. </a:t>
            </a:r>
            <a:r>
              <a:rPr sz="3200" spc="-5" dirty="0">
                <a:latin typeface="Calibri"/>
                <a:cs typeface="Calibri"/>
              </a:rPr>
              <a:t>They happen automatically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vehicle  speed increases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engine load or throttle  opening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decreases.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0" y="1633220"/>
            <a:ext cx="8088630" cy="4128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51435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81000" algn="l"/>
              </a:tabLst>
            </a:pPr>
            <a:r>
              <a:rPr sz="3200" spc="-5" dirty="0">
                <a:latin typeface="Calibri"/>
                <a:cs typeface="Calibri"/>
              </a:rPr>
              <a:t>To slow and stop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vehicle the driver only  needs to release accelerator pedal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5" dirty="0">
                <a:latin typeface="Calibri"/>
                <a:cs typeface="Calibri"/>
              </a:rPr>
              <a:t>apply  brake.</a:t>
            </a:r>
            <a:endParaRPr sz="3200">
              <a:latin typeface="Calibri"/>
              <a:cs typeface="Calibri"/>
            </a:endParaRPr>
          </a:p>
          <a:p>
            <a:pPr marL="381000" marR="30480" indent="-3429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latin typeface="Calibri"/>
                <a:cs typeface="Calibri"/>
              </a:rPr>
              <a:t>The A/T disengages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torque converter  clutch </a:t>
            </a:r>
            <a:r>
              <a:rPr sz="3200" dirty="0">
                <a:latin typeface="Calibri"/>
                <a:cs typeface="Calibri"/>
              </a:rPr>
              <a:t>&amp; </a:t>
            </a:r>
            <a:r>
              <a:rPr sz="3200" spc="-5" dirty="0">
                <a:latin typeface="Calibri"/>
                <a:cs typeface="Calibri"/>
              </a:rPr>
              <a:t>automatically downshifts until </a:t>
            </a:r>
            <a:r>
              <a:rPr sz="3200" spc="-180" dirty="0">
                <a:latin typeface="Calibri"/>
                <a:cs typeface="Calibri"/>
              </a:rPr>
              <a:t>1</a:t>
            </a:r>
            <a:r>
              <a:rPr sz="2775" spc="-270" baseline="28528" dirty="0">
                <a:latin typeface="Calibri"/>
                <a:cs typeface="Calibri"/>
              </a:rPr>
              <a:t>st </a:t>
            </a:r>
            <a:r>
              <a:rPr sz="3200" dirty="0">
                <a:latin typeface="Calibri"/>
                <a:cs typeface="Calibri"/>
              </a:rPr>
              <a:t>gear  when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vehicle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stops.</a:t>
            </a:r>
            <a:endParaRPr sz="3200">
              <a:latin typeface="Calibri"/>
              <a:cs typeface="Calibri"/>
            </a:endParaRPr>
          </a:p>
          <a:p>
            <a:pPr marL="381000" marR="47244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Slippage in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torque converter</a:t>
            </a:r>
            <a:r>
              <a:rPr sz="3200" spc="-5" dirty="0">
                <a:latin typeface="Calibri"/>
                <a:cs typeface="Calibri"/>
              </a:rPr>
              <a:t> allows the  engine to idle with the transmission in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gear.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497840"/>
            <a:ext cx="48685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FF0000"/>
                </a:solidFill>
              </a:rPr>
              <a:t>TORQUE</a:t>
            </a:r>
            <a:r>
              <a:rPr sz="4400" spc="-80" dirty="0">
                <a:solidFill>
                  <a:srgbClr val="FF0000"/>
                </a:solidFill>
              </a:rPr>
              <a:t> </a:t>
            </a:r>
            <a:r>
              <a:rPr sz="4400" spc="-5" dirty="0">
                <a:solidFill>
                  <a:srgbClr val="FF0000"/>
                </a:solidFill>
              </a:rPr>
              <a:t>CONVERTER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65909"/>
            <a:ext cx="10604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336800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252720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578609"/>
            <a:ext cx="8046084" cy="442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Torque converter is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form of </a:t>
            </a:r>
            <a:r>
              <a:rPr sz="1800" i="1" spc="-5" dirty="0">
                <a:latin typeface="Calibri"/>
                <a:cs typeface="Calibri"/>
              </a:rPr>
              <a:t>fluid</a:t>
            </a:r>
            <a:r>
              <a:rPr sz="1800" i="1" spc="4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coupling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355600" marR="229235">
              <a:lnSpc>
                <a:spcPts val="1730"/>
              </a:lnSpc>
              <a:spcBef>
                <a:spcPts val="425"/>
              </a:spcBef>
            </a:pPr>
            <a:r>
              <a:rPr sz="1800" spc="-5" dirty="0">
                <a:latin typeface="Calibri"/>
                <a:cs typeface="Calibri"/>
              </a:rPr>
              <a:t>It </a:t>
            </a:r>
            <a:r>
              <a:rPr sz="1800" dirty="0">
                <a:latin typeface="Calibri"/>
                <a:cs typeface="Calibri"/>
              </a:rPr>
              <a:t>uses a </a:t>
            </a:r>
            <a:r>
              <a:rPr sz="1800" spc="-5" dirty="0">
                <a:latin typeface="Calibri"/>
                <a:cs typeface="Calibri"/>
              </a:rPr>
              <a:t>fluid </a:t>
            </a:r>
            <a:r>
              <a:rPr sz="1800" dirty="0">
                <a:latin typeface="Calibri"/>
                <a:cs typeface="Calibri"/>
              </a:rPr>
              <a:t>( </a:t>
            </a:r>
            <a:r>
              <a:rPr sz="1800" spc="-5" dirty="0">
                <a:latin typeface="Calibri"/>
                <a:cs typeface="Calibri"/>
              </a:rPr>
              <a:t>such as ATF) and </a:t>
            </a:r>
            <a:r>
              <a:rPr sz="1800" dirty="0">
                <a:latin typeface="Calibri"/>
                <a:cs typeface="Calibri"/>
              </a:rPr>
              <a:t>vaned </a:t>
            </a:r>
            <a:r>
              <a:rPr sz="1800" spc="-5" dirty="0">
                <a:latin typeface="Calibri"/>
                <a:cs typeface="Calibri"/>
              </a:rPr>
              <a:t>rotors to transmit power between shafts.  The torque converter is filled with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ATF.</a:t>
            </a:r>
            <a:endParaRPr sz="1800">
              <a:latin typeface="Calibri"/>
              <a:cs typeface="Calibri"/>
            </a:endParaRPr>
          </a:p>
          <a:p>
            <a:pPr marL="355600" marR="366395">
              <a:lnSpc>
                <a:spcPts val="1730"/>
              </a:lnSpc>
              <a:spcBef>
                <a:spcPts val="440"/>
              </a:spcBef>
            </a:pPr>
            <a:r>
              <a:rPr sz="1800" spc="-5" dirty="0">
                <a:latin typeface="Calibri"/>
                <a:cs typeface="Calibri"/>
              </a:rPr>
              <a:t>When the engine runs, power flows from the crankshaft trough the fluid to the  transmission input shaft.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Torque converter can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5" dirty="0">
                <a:latin typeface="Calibri"/>
                <a:cs typeface="Calibri"/>
              </a:rPr>
              <a:t>divided into </a:t>
            </a:r>
            <a:r>
              <a:rPr sz="1800" dirty="0">
                <a:latin typeface="Calibri"/>
                <a:cs typeface="Calibri"/>
              </a:rPr>
              <a:t>3 </a:t>
            </a:r>
            <a:r>
              <a:rPr sz="1800" spc="-5" dirty="0">
                <a:latin typeface="Calibri"/>
                <a:cs typeface="Calibri"/>
              </a:rPr>
              <a:t>main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members:</a:t>
            </a:r>
            <a:endParaRPr sz="1800">
              <a:latin typeface="Calibri"/>
              <a:cs typeface="Calibri"/>
            </a:endParaRPr>
          </a:p>
          <a:p>
            <a:pPr marL="355600" marR="657225" indent="-342900">
              <a:lnSpc>
                <a:spcPct val="79600"/>
              </a:lnSpc>
              <a:spcBef>
                <a:spcPts val="459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libri"/>
                <a:cs typeface="Calibri"/>
              </a:rPr>
              <a:t>Impeller: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b="1" dirty="0">
                <a:latin typeface="Calibri"/>
                <a:cs typeface="Calibri"/>
              </a:rPr>
              <a:t>impeller</a:t>
            </a:r>
            <a:r>
              <a:rPr sz="1800" dirty="0">
                <a:latin typeface="Calibri"/>
                <a:cs typeface="Calibri"/>
              </a:rPr>
              <a:t>, </a:t>
            </a:r>
            <a:r>
              <a:rPr sz="1800" spc="-5" dirty="0">
                <a:latin typeface="Calibri"/>
                <a:cs typeface="Calibri"/>
              </a:rPr>
              <a:t>also known as the </a:t>
            </a:r>
            <a:r>
              <a:rPr sz="1800" b="1" dirty="0">
                <a:latin typeface="Calibri"/>
                <a:cs typeface="Calibri"/>
              </a:rPr>
              <a:t>pump</a:t>
            </a:r>
            <a:r>
              <a:rPr sz="1800" dirty="0">
                <a:latin typeface="Calibri"/>
                <a:cs typeface="Calibri"/>
              </a:rPr>
              <a:t>, </a:t>
            </a:r>
            <a:r>
              <a:rPr sz="1800" spc="-5" dirty="0">
                <a:latin typeface="Calibri"/>
                <a:cs typeface="Calibri"/>
              </a:rPr>
              <a:t>is the driving </a:t>
            </a:r>
            <a:r>
              <a:rPr sz="1800" dirty="0">
                <a:latin typeface="Calibri"/>
                <a:cs typeface="Calibri"/>
              </a:rPr>
              <a:t>member and  </a:t>
            </a:r>
            <a:r>
              <a:rPr sz="1800" spc="-5" dirty="0">
                <a:latin typeface="Calibri"/>
                <a:cs typeface="Calibri"/>
              </a:rPr>
              <a:t>rotates with 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engine.</a:t>
            </a:r>
            <a:endParaRPr sz="1800">
              <a:latin typeface="Calibri"/>
              <a:cs typeface="Calibri"/>
            </a:endParaRPr>
          </a:p>
          <a:p>
            <a:pPr marL="355600" marR="110489" indent="-342900">
              <a:lnSpc>
                <a:spcPct val="79900"/>
              </a:lnSpc>
              <a:spcBef>
                <a:spcPts val="455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libri"/>
                <a:cs typeface="Calibri"/>
              </a:rPr>
              <a:t>Turbine: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impeller </a:t>
            </a:r>
            <a:r>
              <a:rPr sz="1800" dirty="0">
                <a:latin typeface="Calibri"/>
                <a:cs typeface="Calibri"/>
              </a:rPr>
              <a:t>vanes </a:t>
            </a:r>
            <a:r>
              <a:rPr sz="1800" spc="-5" dirty="0">
                <a:latin typeface="Calibri"/>
                <a:cs typeface="Calibri"/>
              </a:rPr>
              <a:t>pick </a:t>
            </a:r>
            <a:r>
              <a:rPr sz="1800" dirty="0">
                <a:latin typeface="Calibri"/>
                <a:cs typeface="Calibri"/>
              </a:rPr>
              <a:t>up </a:t>
            </a:r>
            <a:r>
              <a:rPr sz="1800" spc="-5" dirty="0">
                <a:latin typeface="Calibri"/>
                <a:cs typeface="Calibri"/>
              </a:rPr>
              <a:t>fluid in the converter housing and direct it  toward the </a:t>
            </a:r>
            <a:r>
              <a:rPr sz="1800" b="1" dirty="0">
                <a:latin typeface="Calibri"/>
                <a:cs typeface="Calibri"/>
              </a:rPr>
              <a:t>turbine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" dirty="0">
                <a:latin typeface="Calibri"/>
                <a:cs typeface="Calibri"/>
              </a:rPr>
              <a:t>Unless the torque converter </a:t>
            </a:r>
            <a:r>
              <a:rPr sz="1800" spc="-10" dirty="0">
                <a:latin typeface="Calibri"/>
                <a:cs typeface="Calibri"/>
              </a:rPr>
              <a:t>is </a:t>
            </a:r>
            <a:r>
              <a:rPr sz="1800" spc="-5" dirty="0">
                <a:latin typeface="Calibri"/>
                <a:cs typeface="Calibri"/>
              </a:rPr>
              <a:t>locked, the turbine is normally  turns slower </a:t>
            </a:r>
            <a:r>
              <a:rPr sz="1800" dirty="0">
                <a:latin typeface="Calibri"/>
                <a:cs typeface="Calibri"/>
              </a:rPr>
              <a:t>than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impeller.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79900"/>
              </a:lnSpc>
              <a:spcBef>
                <a:spcPts val="440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libri"/>
                <a:cs typeface="Calibri"/>
              </a:rPr>
              <a:t>Stator: </a:t>
            </a:r>
            <a:r>
              <a:rPr sz="1800" spc="-5" dirty="0">
                <a:latin typeface="Calibri"/>
                <a:cs typeface="Calibri"/>
              </a:rPr>
              <a:t>Fluid flow drives the turbine, and when the flow between the impeller and  turbine is adequate, the turbine rotates and turns the transmission input shaft.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5" dirty="0">
                <a:latin typeface="Calibri"/>
                <a:cs typeface="Calibri"/>
              </a:rPr>
              <a:t>torque converter contains the </a:t>
            </a:r>
            <a:r>
              <a:rPr sz="1800" b="1" spc="-5" dirty="0">
                <a:latin typeface="Calibri"/>
                <a:cs typeface="Calibri"/>
              </a:rPr>
              <a:t>stator</a:t>
            </a:r>
            <a:r>
              <a:rPr sz="1800" spc="-5" dirty="0">
                <a:latin typeface="Calibri"/>
                <a:cs typeface="Calibri"/>
              </a:rPr>
              <a:t>, or reactor,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reaction </a:t>
            </a:r>
            <a:r>
              <a:rPr sz="1800" dirty="0">
                <a:latin typeface="Calibri"/>
                <a:cs typeface="Calibri"/>
              </a:rPr>
              <a:t>member </a:t>
            </a:r>
            <a:r>
              <a:rPr sz="1800" spc="-5" dirty="0">
                <a:latin typeface="Calibri"/>
                <a:cs typeface="Calibri"/>
              </a:rPr>
              <a:t>mounted on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5" dirty="0">
                <a:latin typeface="Calibri"/>
                <a:cs typeface="Calibri"/>
              </a:rPr>
              <a:t>one-way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clutch.</a:t>
            </a:r>
            <a:endParaRPr sz="1800">
              <a:latin typeface="Calibri"/>
              <a:cs typeface="Calibri"/>
            </a:endParaRPr>
          </a:p>
          <a:p>
            <a:pPr marL="355600" marR="136525">
              <a:lnSpc>
                <a:spcPct val="79900"/>
              </a:lnSpc>
              <a:spcBef>
                <a:spcPts val="455"/>
              </a:spcBef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vanes used </a:t>
            </a:r>
            <a:r>
              <a:rPr sz="1800" spc="-10" dirty="0">
                <a:latin typeface="Calibri"/>
                <a:cs typeface="Calibri"/>
              </a:rPr>
              <a:t>in </a:t>
            </a:r>
            <a:r>
              <a:rPr sz="1800" spc="-5" dirty="0">
                <a:latin typeface="Calibri"/>
                <a:cs typeface="Calibri"/>
              </a:rPr>
              <a:t>each of the three elements of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torque converter are curved to  increase the diversion angle of the fluid. This also increases the force exerted </a:t>
            </a:r>
            <a:r>
              <a:rPr sz="1800" dirty="0">
                <a:latin typeface="Calibri"/>
                <a:cs typeface="Calibri"/>
              </a:rPr>
              <a:t>by  </a:t>
            </a:r>
            <a:r>
              <a:rPr sz="1800" spc="-5" dirty="0">
                <a:latin typeface="Calibri"/>
                <a:cs typeface="Calibri"/>
              </a:rPr>
              <a:t>the fluid and improves the hydraulic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advantage.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249" y="908050"/>
            <a:ext cx="4289486" cy="446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950" y="980439"/>
            <a:ext cx="4699000" cy="4392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1766</Words>
  <Application>Microsoft Office PowerPoint</Application>
  <PresentationFormat>On-screen Show (4:3)</PresentationFormat>
  <Paragraphs>105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AUTOMATIC TRANSMISSION</vt:lpstr>
      <vt:lpstr>AUTOMATIC TRANSMISSION</vt:lpstr>
      <vt:lpstr>Slide 4</vt:lpstr>
      <vt:lpstr>Gear-Shift Mode</vt:lpstr>
      <vt:lpstr>A/ T OPERATION</vt:lpstr>
      <vt:lpstr>Slide 7</vt:lpstr>
      <vt:lpstr>TORQUE CONVERTER</vt:lpstr>
      <vt:lpstr>Slide 9</vt:lpstr>
      <vt:lpstr>Slide 10</vt:lpstr>
      <vt:lpstr>Slide 11</vt:lpstr>
      <vt:lpstr>Slide 12</vt:lpstr>
      <vt:lpstr>Slide 13</vt:lpstr>
      <vt:lpstr>Slide 14</vt:lpstr>
      <vt:lpstr>Fluid flow within a torque converter. The stator redirects  the fluid that is thrown out by the turbine, thereby  improving efficiency.</vt:lpstr>
      <vt:lpstr>Slide 16</vt:lpstr>
      <vt:lpstr>Fluid pumped into the turbine by the impeller not  only creates rotary fluid flow but also vortex flow that  increases the efficiency of the torque converter.</vt:lpstr>
      <vt:lpstr>STATOR ONE- WAY CLUTCH</vt:lpstr>
      <vt:lpstr>One- way Clutch</vt:lpstr>
      <vt:lpstr>Slide 20</vt:lpstr>
      <vt:lpstr>Slide 21</vt:lpstr>
      <vt:lpstr>TORQUE CONVERTER CLUTCH  (TCC)</vt:lpstr>
      <vt:lpstr>Slide 23</vt:lpstr>
      <vt:lpstr>Slide 24</vt:lpstr>
      <vt:lpstr>Slide 25</vt:lpstr>
      <vt:lpstr>TCC operation</vt:lpstr>
      <vt:lpstr>Slide 27</vt:lpstr>
      <vt:lpstr>Slide 28</vt:lpstr>
      <vt:lpstr>HYDRAULIC CIRCUIT (HOMEWORK)</vt:lpstr>
      <vt:lpstr>Revise a basic hydraulic circuit components:-</vt:lpstr>
      <vt:lpstr>A/T GEAR- TRAIN</vt:lpstr>
      <vt:lpstr>A/T GEAR- TRAIN</vt:lpstr>
      <vt:lpstr>Slide 33</vt:lpstr>
      <vt:lpstr>a. PLANETARY GEARS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sanjoy banik</cp:lastModifiedBy>
  <cp:revision>1</cp:revision>
  <dcterms:created xsi:type="dcterms:W3CDTF">2020-08-24T13:13:11Z</dcterms:created>
  <dcterms:modified xsi:type="dcterms:W3CDTF">2023-11-08T11:06:13Z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2013-03-30T00:00:00Z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2020-08-24T00:00:00Z</vt:filetime>
  </property>
</Properties>
</file>